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06" r:id="rId2"/>
    <p:sldId id="299" r:id="rId3"/>
    <p:sldId id="298" r:id="rId4"/>
    <p:sldId id="459" r:id="rId5"/>
    <p:sldId id="460" r:id="rId6"/>
    <p:sldId id="447" r:id="rId7"/>
    <p:sldId id="448" r:id="rId8"/>
    <p:sldId id="300" r:id="rId9"/>
    <p:sldId id="458" r:id="rId10"/>
    <p:sldId id="343" r:id="rId11"/>
    <p:sldId id="301" r:id="rId12"/>
    <p:sldId id="454" r:id="rId13"/>
    <p:sldId id="457" r:id="rId14"/>
    <p:sldId id="453" r:id="rId15"/>
    <p:sldId id="455" r:id="rId16"/>
    <p:sldId id="456" r:id="rId17"/>
    <p:sldId id="302" r:id="rId18"/>
    <p:sldId id="304" r:id="rId19"/>
    <p:sldId id="303" r:id="rId20"/>
    <p:sldId id="310" r:id="rId21"/>
    <p:sldId id="305"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snapToGrid="0">
      <p:cViewPr varScale="1">
        <p:scale>
          <a:sx n="107" d="100"/>
          <a:sy n="107"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E00DB-496E-BF47-A5A5-27E1F89351BE}" type="datetimeFigureOut">
              <a:rPr lang="fr-FR" smtClean="0"/>
              <a:t>20/03/2023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C610B-083F-E34F-91E8-15FB8A9D0F85}" type="slidenum">
              <a:rPr lang="fr-FR" smtClean="0"/>
              <a:t>‹N°›</a:t>
            </a:fld>
            <a:endParaRPr lang="fr-FR"/>
          </a:p>
        </p:txBody>
      </p:sp>
    </p:spTree>
    <p:extLst>
      <p:ext uri="{BB962C8B-B14F-4D97-AF65-F5344CB8AC3E}">
        <p14:creationId xmlns:p14="http://schemas.microsoft.com/office/powerpoint/2010/main" val="150757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uf.forkel.bei.t-online.de/klima/strahlungshshlt.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71B87950-DA77-0268-E03F-543CD59CBE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C736BF8-9873-6545-92FB-1DFCB1162AFE}" type="slidenum">
              <a:rPr lang="fr-FR" altLang="fr-FR" smtClean="0"/>
              <a:pPr>
                <a:spcBef>
                  <a:spcPct val="0"/>
                </a:spcBef>
              </a:pPr>
              <a:t>1</a:t>
            </a:fld>
            <a:endParaRPr lang="fr-FR" altLang="fr-FR"/>
          </a:p>
        </p:txBody>
      </p:sp>
      <p:sp>
        <p:nvSpPr>
          <p:cNvPr id="79874" name="Rectangle 2">
            <a:extLst>
              <a:ext uri="{FF2B5EF4-FFF2-40B4-BE49-F238E27FC236}">
                <a16:creationId xmlns:a16="http://schemas.microsoft.com/office/drawing/2014/main" id="{C016D80A-B9CE-3116-E3C8-455BC2B70226}"/>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E1A878B-999B-B695-66F1-F03A79C59B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8FF66716-4789-25C0-A011-92CBD2236D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A149892-2F2A-0642-A4CA-77611E850B05}" type="slidenum">
              <a:rPr lang="fr-FR" altLang="fr-FR" smtClean="0"/>
              <a:pPr>
                <a:spcBef>
                  <a:spcPct val="0"/>
                </a:spcBef>
              </a:pPr>
              <a:t>10</a:t>
            </a:fld>
            <a:endParaRPr lang="fr-FR" altLang="fr-FR"/>
          </a:p>
        </p:txBody>
      </p:sp>
      <p:sp>
        <p:nvSpPr>
          <p:cNvPr id="98306" name="Rectangle 2">
            <a:extLst>
              <a:ext uri="{FF2B5EF4-FFF2-40B4-BE49-F238E27FC236}">
                <a16:creationId xmlns:a16="http://schemas.microsoft.com/office/drawing/2014/main" id="{EC527AD4-4215-2EFC-6BBA-4E5F18DE2AD3}"/>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71FAEE4F-AA11-0E61-0BB7-87F9DDF0BB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E55CD151-48F0-E1B4-553C-5FDCF17AFE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38DED0B-F083-C94B-B423-CEE0B3A97CBA}" type="slidenum">
              <a:rPr lang="fr-FR" altLang="fr-FR" smtClean="0"/>
              <a:pPr>
                <a:spcBef>
                  <a:spcPct val="0"/>
                </a:spcBef>
              </a:pPr>
              <a:t>11</a:t>
            </a:fld>
            <a:endParaRPr lang="fr-FR" altLang="fr-FR"/>
          </a:p>
        </p:txBody>
      </p:sp>
      <p:sp>
        <p:nvSpPr>
          <p:cNvPr id="100354" name="Rectangle 2">
            <a:extLst>
              <a:ext uri="{FF2B5EF4-FFF2-40B4-BE49-F238E27FC236}">
                <a16:creationId xmlns:a16="http://schemas.microsoft.com/office/drawing/2014/main" id="{2B683388-4E9D-8E22-4502-28F6CA360D6D}"/>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76BC4F57-A17C-B52A-3B86-6AC9C42D66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Times New Roman" panose="02020603050405020304" pitchFamily="18" charset="0"/>
                <a:ea typeface="ＭＳ Ｐゴシック" panose="020B0600070205080204" pitchFamily="34" charset="-128"/>
              </a:rPr>
              <a:t>Am Äquator ist die Strahlungsbilanz positiv (= Energieüberschuss), somit ist auch die Erwärmung der Luft und des Bodens hoch. An den Polen ist die Strahlungsbilanz negativ (= Energiemangel), somit ist auch die Abkühlung der Luft und des Bodens groß (siehe Abschnitt </a:t>
            </a:r>
            <a:r>
              <a:rPr lang="fr-FR" altLang="fr-FR">
                <a:latin typeface="Times New Roman" panose="02020603050405020304" pitchFamily="18" charset="0"/>
                <a:ea typeface="ＭＳ Ｐゴシック" panose="020B0600070205080204" pitchFamily="34" charset="-128"/>
                <a:hlinkClick r:id="rId3"/>
              </a:rPr>
              <a:t>Grundlagen der Zirkulation</a:t>
            </a:r>
            <a:r>
              <a:rPr lang="fr-FR" altLang="fr-FR">
                <a:latin typeface="Times New Roman" panose="02020603050405020304" pitchFamily="18" charset="0"/>
                <a:ea typeface="ＭＳ Ｐゴシック" panose="020B0600070205080204" pitchFamily="34" charset="-128"/>
              </a:rPr>
              <a:t>). D.h. am Äquator ist es heißer als am Nordpol! Aus diesem Energie- und Temperaturgegensatz ergibt sich die globale Zirkulation der Atmosphäre. Sie sorgt für den Ausgleich zwischen der warmen Tropikluft und der kalten Polarluft.</a:t>
            </a:r>
          </a:p>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6926B752-F087-7141-88E7-7D298B30B1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57099A3-2490-B945-8EA5-E83EF7944EFE}" type="slidenum">
              <a:rPr lang="fr-FR" altLang="fr-FR" smtClean="0"/>
              <a:pPr>
                <a:spcBef>
                  <a:spcPct val="0"/>
                </a:spcBef>
              </a:pPr>
              <a:t>12</a:t>
            </a:fld>
            <a:endParaRPr lang="fr-FR" altLang="fr-FR"/>
          </a:p>
        </p:txBody>
      </p:sp>
      <p:sp>
        <p:nvSpPr>
          <p:cNvPr id="102402" name="Rectangle 2">
            <a:extLst>
              <a:ext uri="{FF2B5EF4-FFF2-40B4-BE49-F238E27FC236}">
                <a16:creationId xmlns:a16="http://schemas.microsoft.com/office/drawing/2014/main" id="{7324AAC8-0675-2CC1-700D-D7778548142D}"/>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4C172E2D-7A10-628E-134B-C8224AD215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34EB7F2C-5342-EAE4-59E4-F77760F0A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E4B5371-3FF0-6E41-8300-30AFDA8657CF}" type="slidenum">
              <a:rPr lang="fr-FR" altLang="fr-FR" smtClean="0"/>
              <a:pPr>
                <a:spcBef>
                  <a:spcPct val="0"/>
                </a:spcBef>
              </a:pPr>
              <a:t>13</a:t>
            </a:fld>
            <a:endParaRPr lang="fr-FR" altLang="fr-FR"/>
          </a:p>
        </p:txBody>
      </p:sp>
      <p:sp>
        <p:nvSpPr>
          <p:cNvPr id="104450" name="Rectangle 2">
            <a:extLst>
              <a:ext uri="{FF2B5EF4-FFF2-40B4-BE49-F238E27FC236}">
                <a16:creationId xmlns:a16="http://schemas.microsoft.com/office/drawing/2014/main" id="{49890307-A379-3170-F2F2-751289D95C51}"/>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CA32D37F-E050-5EAE-C1B0-9E470CD0DF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2E96ED05-53E5-2DBF-03B5-7774C5B4E0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5424F77-7AA2-9C4C-8356-66B558C33C1E}" type="slidenum">
              <a:rPr lang="fr-FR" altLang="fr-FR" smtClean="0"/>
              <a:pPr>
                <a:spcBef>
                  <a:spcPct val="0"/>
                </a:spcBef>
              </a:pPr>
              <a:t>14</a:t>
            </a:fld>
            <a:endParaRPr lang="fr-FR" altLang="fr-FR"/>
          </a:p>
        </p:txBody>
      </p:sp>
      <p:sp>
        <p:nvSpPr>
          <p:cNvPr id="106498" name="Rectangle 2">
            <a:extLst>
              <a:ext uri="{FF2B5EF4-FFF2-40B4-BE49-F238E27FC236}">
                <a16:creationId xmlns:a16="http://schemas.microsoft.com/office/drawing/2014/main" id="{A37CDCFF-A6A9-BF44-DAD0-CD87E9E6F0B9}"/>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B7DF9425-9F48-5A16-301F-41E48D52D5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H" altLang="fr-FR">
                <a:latin typeface="Times New Roman" panose="02020603050405020304" pitchFamily="18" charset="0"/>
                <a:ea typeface="ＭＳ Ｐゴシック" panose="020B0600070205080204" pitchFamily="34" charset="-128"/>
              </a:rPr>
              <a:t>Dynamische Hochdruckgebiete entstehen im Bereich des subtropischen Hochdruckgürtels (z.B. Azorenhoch), lösen sich von diesem ab und wandern dann nach Osten.</a:t>
            </a:r>
          </a:p>
          <a:p>
            <a:pPr eaLnBrk="1" hangingPunct="1"/>
            <a:r>
              <a:rPr lang="fr-CH" altLang="fr-FR">
                <a:latin typeface="Times New Roman" panose="02020603050405020304" pitchFamily="18" charset="0"/>
                <a:ea typeface="ＭＳ Ｐゴシック" panose="020B0600070205080204" pitchFamily="34" charset="-128"/>
              </a:rPr>
              <a:t>Auf der Nordhalbkugel zirkuliert die Luft im Uhrzeigersinn um das Hochdruckgebiet, auf der Südhalbkugel dagegen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794C76AB-2094-22AD-4FD7-4846713D8B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3E08CFF-FE2A-1D43-855B-FA7E1D2C1D59}" type="slidenum">
              <a:rPr lang="fr-FR" altLang="fr-FR" smtClean="0"/>
              <a:pPr>
                <a:spcBef>
                  <a:spcPct val="0"/>
                </a:spcBef>
              </a:pPr>
              <a:t>15</a:t>
            </a:fld>
            <a:endParaRPr lang="fr-FR" altLang="fr-FR"/>
          </a:p>
        </p:txBody>
      </p:sp>
      <p:sp>
        <p:nvSpPr>
          <p:cNvPr id="108546" name="Rectangle 2">
            <a:extLst>
              <a:ext uri="{FF2B5EF4-FFF2-40B4-BE49-F238E27FC236}">
                <a16:creationId xmlns:a16="http://schemas.microsoft.com/office/drawing/2014/main" id="{9136B23A-AA82-7CAD-2797-3990A5F81494}"/>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5DF093DE-2CFB-A109-FEC8-6739F125A8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H" altLang="fr-FR">
                <a:latin typeface="Times New Roman" panose="02020603050405020304" pitchFamily="18" charset="0"/>
                <a:ea typeface="ＭＳ Ｐゴシック" panose="020B0600070205080204" pitchFamily="34" charset="-128"/>
              </a:rPr>
              <a:t>Diese Kraft entsteht durch die Drehbewegung der Erde um ihre eigene Achse (Rotation). Am Äquator dreht sich die Erde schneller als an den Polen (am Äquator ist der "Weg" länger --&gt; v=s/t). Wenn nun ein Luftpaket seine geographische Breite verlässt, behält es diese Geschwindigkeit bei. Wenn es also beispielsweise auf der Nordhalbkugel nach Süden strömt, kommt es in Breiten, die sich schneller bewegen als seine Herkunftsregion. Das Luftpaket bewegt sich hier dann langsamer als die Erde unter ihm, damit hängt es hinter der Erde her, es wird also scheinbar nach Westen abgelenkt. Strömt es aber nach Norden, dann gelangt es in "langsamere" Regionen. Es ist also selbst schneller und eilt der Erdoberfläche voraus; der Wind wird ergo nach Osten abgelenkt. Auf der Südhalbkugel ist es aber anders herum. </a:t>
            </a:r>
          </a:p>
          <a:p>
            <a:pPr eaLnBrk="1" hangingPunct="1"/>
            <a:r>
              <a:rPr lang="fr-CH" altLang="fr-FR">
                <a:latin typeface="Times New Roman" panose="02020603050405020304" pitchFamily="18" charset="0"/>
                <a:ea typeface="ＭＳ Ｐゴシック" panose="020B0600070205080204" pitchFamily="34" charset="-128"/>
              </a:rPr>
              <a:t>Die Coriolis-Kraft lenkt also Strömungen:</a:t>
            </a:r>
          </a:p>
          <a:p>
            <a:pPr eaLnBrk="1" hangingPunct="1"/>
            <a:r>
              <a:rPr lang="fr-CH" altLang="fr-FR">
                <a:latin typeface="Times New Roman" panose="02020603050405020304" pitchFamily="18" charset="0"/>
                <a:ea typeface="ＭＳ Ｐゴシック" panose="020B0600070205080204" pitchFamily="34" charset="-128"/>
              </a:rPr>
              <a:t>auf der Nordhalbkugel nach rechts und </a:t>
            </a:r>
          </a:p>
          <a:p>
            <a:pPr eaLnBrk="1" hangingPunct="1"/>
            <a:r>
              <a:rPr lang="fr-CH" altLang="fr-FR">
                <a:latin typeface="Times New Roman" panose="02020603050405020304" pitchFamily="18" charset="0"/>
                <a:ea typeface="ＭＳ Ｐゴシック" panose="020B0600070205080204" pitchFamily="34" charset="-128"/>
              </a:rPr>
              <a:t>auf der Südhalbkugel nach links ab. </a:t>
            </a:r>
          </a:p>
          <a:p>
            <a:pPr eaLnBrk="1" hangingPunct="1"/>
            <a:r>
              <a:rPr lang="fr-CH" altLang="fr-FR">
                <a:latin typeface="Times New Roman" panose="02020603050405020304" pitchFamily="18" charset="0"/>
                <a:ea typeface="ＭＳ Ｐゴシック" panose="020B0600070205080204" pitchFamily="34" charset="-128"/>
              </a:rPr>
              <a:t>Sie wirkt aber nur bei großräumigen Strömungen. Bei den regionalen Windsystemen ist sie beispielsweise zu vernachlässigen.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4DF32EA9-1BB1-EC24-2D77-CF4B610FB7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E8D72A0-C58E-5D41-82E2-56C98618C477}" type="slidenum">
              <a:rPr lang="fr-FR" altLang="fr-FR" smtClean="0"/>
              <a:pPr>
                <a:spcBef>
                  <a:spcPct val="0"/>
                </a:spcBef>
              </a:pPr>
              <a:t>16</a:t>
            </a:fld>
            <a:endParaRPr lang="fr-FR" altLang="fr-FR"/>
          </a:p>
        </p:txBody>
      </p:sp>
      <p:sp>
        <p:nvSpPr>
          <p:cNvPr id="110594" name="Rectangle 2">
            <a:extLst>
              <a:ext uri="{FF2B5EF4-FFF2-40B4-BE49-F238E27FC236}">
                <a16:creationId xmlns:a16="http://schemas.microsoft.com/office/drawing/2014/main" id="{825775A5-ADD9-D3C5-BCB6-E4BEA9CCBB8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E8B9D89F-EFE1-0407-F89D-DC66E25A68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1FFE724B-C825-285A-C8E5-A130CDE7B6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9D04DD1-F1A6-D74C-A7C0-2AB11D794123}" type="slidenum">
              <a:rPr lang="fr-FR" altLang="fr-FR" smtClean="0"/>
              <a:pPr>
                <a:spcBef>
                  <a:spcPct val="0"/>
                </a:spcBef>
              </a:pPr>
              <a:t>17</a:t>
            </a:fld>
            <a:endParaRPr lang="fr-FR" altLang="fr-FR"/>
          </a:p>
        </p:txBody>
      </p:sp>
      <p:sp>
        <p:nvSpPr>
          <p:cNvPr id="112642" name="Rectangle 2">
            <a:extLst>
              <a:ext uri="{FF2B5EF4-FFF2-40B4-BE49-F238E27FC236}">
                <a16:creationId xmlns:a16="http://schemas.microsoft.com/office/drawing/2014/main" id="{1854E287-AD47-9EEA-DD2D-E0C390186555}"/>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87A77B13-9BF0-71C4-EC3F-9FF43237C5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Times New Roman" panose="02020603050405020304" pitchFamily="18" charset="0"/>
                <a:ea typeface="ＭＳ Ｐゴシック" panose="020B0600070205080204" pitchFamily="34" charset="-128"/>
              </a:rPr>
              <a:t>Die Meeresströmungen spielen mit der allgemeinen Zirkulation der Atmosphäre die größte Rolle im Klima- und Wettergeschehen. Denn sie sind neben der atmosphärischen Zirkulation der wichtigste Faktor für den globalen Temperaturaustausch </a:t>
            </a:r>
          </a:p>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EADE0E35-B1B5-56A7-069F-7411823E2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58084CF-AC2B-A747-885A-387453B90E30}" type="slidenum">
              <a:rPr lang="fr-FR" altLang="fr-FR" smtClean="0"/>
              <a:pPr>
                <a:spcBef>
                  <a:spcPct val="0"/>
                </a:spcBef>
              </a:pPr>
              <a:t>18</a:t>
            </a:fld>
            <a:endParaRPr lang="fr-FR" altLang="fr-FR"/>
          </a:p>
        </p:txBody>
      </p:sp>
      <p:sp>
        <p:nvSpPr>
          <p:cNvPr id="114690" name="Rectangle 2">
            <a:extLst>
              <a:ext uri="{FF2B5EF4-FFF2-40B4-BE49-F238E27FC236}">
                <a16:creationId xmlns:a16="http://schemas.microsoft.com/office/drawing/2014/main" id="{22942C6B-AD62-5BC6-C466-D2D94D7A157D}"/>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CD3E0640-E966-9A42-0D60-BFAE91E1C0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EE10E193-050A-D75A-1982-0ECDC9972D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1C0ADCA-DC4B-D548-B04E-613F15A41D1E}" type="slidenum">
              <a:rPr lang="fr-FR" altLang="fr-FR" smtClean="0"/>
              <a:pPr>
                <a:spcBef>
                  <a:spcPct val="0"/>
                </a:spcBef>
              </a:pPr>
              <a:t>19</a:t>
            </a:fld>
            <a:endParaRPr lang="fr-FR" altLang="fr-FR"/>
          </a:p>
        </p:txBody>
      </p:sp>
      <p:sp>
        <p:nvSpPr>
          <p:cNvPr id="116738" name="Rectangle 2">
            <a:extLst>
              <a:ext uri="{FF2B5EF4-FFF2-40B4-BE49-F238E27FC236}">
                <a16:creationId xmlns:a16="http://schemas.microsoft.com/office/drawing/2014/main" id="{90211D42-FF0D-DADE-390B-0B46BBA0AB78}"/>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7E24F1FA-6DF5-CD78-2FB4-5D05B52E66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9CAC8502-82D4-DEB6-770D-2AB156907C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A7877E1-109E-194F-9C61-7D59EA76A096}" type="slidenum">
              <a:rPr lang="fr-FR" altLang="fr-FR" smtClean="0"/>
              <a:pPr>
                <a:spcBef>
                  <a:spcPct val="0"/>
                </a:spcBef>
              </a:pPr>
              <a:t>2</a:t>
            </a:fld>
            <a:endParaRPr lang="fr-FR" altLang="fr-FR"/>
          </a:p>
        </p:txBody>
      </p:sp>
      <p:sp>
        <p:nvSpPr>
          <p:cNvPr id="81922" name="Rectangle 2">
            <a:extLst>
              <a:ext uri="{FF2B5EF4-FFF2-40B4-BE49-F238E27FC236}">
                <a16:creationId xmlns:a16="http://schemas.microsoft.com/office/drawing/2014/main" id="{7ACB4A1B-4B9A-796E-888A-2F2F550FEC0C}"/>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7E34B0C4-3870-8F7F-81C6-12FA4D8521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5056ED42-F850-4098-8C5A-B891E62AA2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CF59E9A-F1CF-DB4E-A5A2-B4B9C35CB6FE}" type="slidenum">
              <a:rPr lang="fr-FR" altLang="fr-FR" smtClean="0"/>
              <a:pPr>
                <a:spcBef>
                  <a:spcPct val="0"/>
                </a:spcBef>
              </a:pPr>
              <a:t>20</a:t>
            </a:fld>
            <a:endParaRPr lang="fr-FR" altLang="fr-FR"/>
          </a:p>
        </p:txBody>
      </p:sp>
      <p:sp>
        <p:nvSpPr>
          <p:cNvPr id="118786" name="Rectangle 2">
            <a:extLst>
              <a:ext uri="{FF2B5EF4-FFF2-40B4-BE49-F238E27FC236}">
                <a16:creationId xmlns:a16="http://schemas.microsoft.com/office/drawing/2014/main" id="{B174BB9C-B748-E352-F5C5-5415644179A8}"/>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C3BA2AA5-5780-9AFB-1559-E1C2A9CF75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Symbol" pitchFamily="2" charset="2"/>
              <a:buChar char=""/>
            </a:pPr>
            <a:r>
              <a:rPr lang="de-CH" altLang="fr-FR" b="1">
                <a:latin typeface="Times New Roman" panose="02020603050405020304" pitchFamily="18" charset="0"/>
                <a:ea typeface="ＭＳ Ｐゴシック" panose="020B0600070205080204" pitchFamily="34" charset="-128"/>
              </a:rPr>
              <a:t>Lage zum Meer</a:t>
            </a:r>
            <a:r>
              <a:rPr lang="de-CH" altLang="fr-FR">
                <a:latin typeface="Times New Roman" panose="02020603050405020304" pitchFamily="18" charset="0"/>
                <a:ea typeface="ＭＳ Ｐゴシック" panose="020B0600070205080204" pitchFamily="34" charset="-128"/>
              </a:rPr>
              <a:t>: In einem Ort am Meer fällt in der Regel mehr Regen (Niederschlag) als im Binnenland. Außerdem nehmen die Meere im Sommer Wärme auf, die sie im Winter wieder abgeben. So sind die Temperaturschwankungen am Meer geringer. Das Wasser erwärmt sich und erkàltet sich langsamer als der kontinentale Flächen. Meere bestimmen also die Temperaturen und Niederschläge eines Ortes. </a:t>
            </a:r>
            <a:endParaRPr lang="fr-CH" altLang="fr-FR">
              <a:latin typeface="Times New Roman" panose="02020603050405020304" pitchFamily="18" charset="0"/>
              <a:ea typeface="ＭＳ Ｐゴシック" panose="020B0600070205080204" pitchFamily="34" charset="-128"/>
            </a:endParaRPr>
          </a:p>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B25F2BAE-EF93-97AE-507B-56AA420DA9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C94EB2-1D38-A445-AD4C-184A2966BF62}" type="slidenum">
              <a:rPr lang="fr-FR" altLang="fr-FR" smtClean="0"/>
              <a:pPr>
                <a:spcBef>
                  <a:spcPct val="0"/>
                </a:spcBef>
              </a:pPr>
              <a:t>21</a:t>
            </a:fld>
            <a:endParaRPr lang="fr-FR" altLang="fr-FR"/>
          </a:p>
        </p:txBody>
      </p:sp>
      <p:sp>
        <p:nvSpPr>
          <p:cNvPr id="120834" name="Rectangle 2">
            <a:extLst>
              <a:ext uri="{FF2B5EF4-FFF2-40B4-BE49-F238E27FC236}">
                <a16:creationId xmlns:a16="http://schemas.microsoft.com/office/drawing/2014/main" id="{E4C50D0C-2BB5-441B-BD1C-E1531F407D26}"/>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CA09E87E-782E-FFC8-C35D-906939432C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8A434DA8-85B0-B06D-9F4D-91A37A746B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688B34D-69A9-4A40-B038-412B801E6425}" type="slidenum">
              <a:rPr lang="fr-FR" altLang="fr-FR" smtClean="0"/>
              <a:pPr>
                <a:spcBef>
                  <a:spcPct val="0"/>
                </a:spcBef>
              </a:pPr>
              <a:t>3</a:t>
            </a:fld>
            <a:endParaRPr lang="fr-FR" altLang="fr-FR"/>
          </a:p>
        </p:txBody>
      </p:sp>
      <p:sp>
        <p:nvSpPr>
          <p:cNvPr id="83970" name="Rectangle 2">
            <a:extLst>
              <a:ext uri="{FF2B5EF4-FFF2-40B4-BE49-F238E27FC236}">
                <a16:creationId xmlns:a16="http://schemas.microsoft.com/office/drawing/2014/main" id="{234FC3FF-8984-4EAE-7F81-AD776A7A1716}"/>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3AFD1748-055A-4B2C-FE20-A80D30C5E9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2D2C704D-2B15-1ED0-F040-613A535AA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5475E7B-F183-E348-A814-BF94887C136C}" type="slidenum">
              <a:rPr lang="fr-FR" altLang="fr-FR" smtClean="0"/>
              <a:pPr>
                <a:spcBef>
                  <a:spcPct val="0"/>
                </a:spcBef>
              </a:pPr>
              <a:t>4</a:t>
            </a:fld>
            <a:endParaRPr lang="fr-FR" altLang="fr-FR"/>
          </a:p>
        </p:txBody>
      </p:sp>
      <p:sp>
        <p:nvSpPr>
          <p:cNvPr id="86018" name="Rectangle 2">
            <a:extLst>
              <a:ext uri="{FF2B5EF4-FFF2-40B4-BE49-F238E27FC236}">
                <a16:creationId xmlns:a16="http://schemas.microsoft.com/office/drawing/2014/main" id="{D8F819AF-C1BB-CFA9-E637-410E32C66856}"/>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050D9AB0-4280-8BB3-8D52-742E9B5C3E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9EF469D7-6FED-171C-911D-389804BAFA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7F59676-EFCE-E447-ABDC-2882E08A346C}" type="slidenum">
              <a:rPr lang="fr-FR" altLang="fr-FR" smtClean="0"/>
              <a:pPr>
                <a:spcBef>
                  <a:spcPct val="0"/>
                </a:spcBef>
              </a:pPr>
              <a:t>5</a:t>
            </a:fld>
            <a:endParaRPr lang="fr-FR" altLang="fr-FR"/>
          </a:p>
        </p:txBody>
      </p:sp>
      <p:sp>
        <p:nvSpPr>
          <p:cNvPr id="88066" name="Rectangle 2">
            <a:extLst>
              <a:ext uri="{FF2B5EF4-FFF2-40B4-BE49-F238E27FC236}">
                <a16:creationId xmlns:a16="http://schemas.microsoft.com/office/drawing/2014/main" id="{C95A2B92-5D8E-E3B6-938F-4FFB10B7D45E}"/>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4B9EAF24-9DA9-CA5A-4176-D16641AF6F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37CEFAB7-BA7D-3ABC-AD0A-07C58BEC13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C0156DD-D4F3-D841-91E5-DF7DE01C065D}" type="slidenum">
              <a:rPr lang="fr-FR" altLang="fr-FR" smtClean="0"/>
              <a:pPr>
                <a:spcBef>
                  <a:spcPct val="0"/>
                </a:spcBef>
              </a:pPr>
              <a:t>6</a:t>
            </a:fld>
            <a:endParaRPr lang="fr-FR" altLang="fr-FR"/>
          </a:p>
        </p:txBody>
      </p:sp>
      <p:sp>
        <p:nvSpPr>
          <p:cNvPr id="90114" name="Rectangle 2">
            <a:extLst>
              <a:ext uri="{FF2B5EF4-FFF2-40B4-BE49-F238E27FC236}">
                <a16:creationId xmlns:a16="http://schemas.microsoft.com/office/drawing/2014/main" id="{81A368C0-832B-730C-D7C4-6F2AF133E459}"/>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9B9B73DD-4AD0-43F3-F6F2-24C0824D98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8B1BFFE6-E092-8F20-6522-DEB03B796C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854FC5D-859B-C04D-BE07-CC1CAA298CFB}" type="slidenum">
              <a:rPr lang="fr-FR" altLang="fr-FR" smtClean="0"/>
              <a:pPr>
                <a:spcBef>
                  <a:spcPct val="0"/>
                </a:spcBef>
              </a:pPr>
              <a:t>7</a:t>
            </a:fld>
            <a:endParaRPr lang="fr-FR" altLang="fr-FR"/>
          </a:p>
        </p:txBody>
      </p:sp>
      <p:sp>
        <p:nvSpPr>
          <p:cNvPr id="92162" name="Rectangle 2">
            <a:extLst>
              <a:ext uri="{FF2B5EF4-FFF2-40B4-BE49-F238E27FC236}">
                <a16:creationId xmlns:a16="http://schemas.microsoft.com/office/drawing/2014/main" id="{4B315C4C-FE75-E16A-46CE-C903E171CE7D}"/>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856AF706-F503-3A5A-4F35-70823A5853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F71FFC80-81E9-916B-6000-06DD9FB873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8656F41-2533-054B-A909-BF272043AAA6}" type="slidenum">
              <a:rPr lang="fr-FR" altLang="fr-FR" smtClean="0"/>
              <a:pPr>
                <a:spcBef>
                  <a:spcPct val="0"/>
                </a:spcBef>
              </a:pPr>
              <a:t>8</a:t>
            </a:fld>
            <a:endParaRPr lang="fr-FR" altLang="fr-FR"/>
          </a:p>
        </p:txBody>
      </p:sp>
      <p:sp>
        <p:nvSpPr>
          <p:cNvPr id="94210" name="Rectangle 2">
            <a:extLst>
              <a:ext uri="{FF2B5EF4-FFF2-40B4-BE49-F238E27FC236}">
                <a16:creationId xmlns:a16="http://schemas.microsoft.com/office/drawing/2014/main" id="{3D4A223D-03C9-582A-0C3E-E0110803935F}"/>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407EB36A-F738-2756-2E0F-79FF69D9EA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FR" altLang="fr-FR">
                <a:latin typeface="Times New Roman" panose="02020603050405020304" pitchFamily="18" charset="0"/>
                <a:ea typeface="ＭＳ Ｐゴシック" panose="020B0600070205080204" pitchFamily="34" charset="-128"/>
              </a:rPr>
              <a:t>Am </a:t>
            </a:r>
            <a:r>
              <a:rPr lang="fr-FR" altLang="fr-FR" b="1">
                <a:latin typeface="Times New Roman" panose="02020603050405020304" pitchFamily="18" charset="0"/>
                <a:ea typeface="ＭＳ Ｐゴシック" panose="020B0600070205080204" pitchFamily="34" charset="-128"/>
              </a:rPr>
              <a:t>Äquator</a:t>
            </a:r>
            <a:r>
              <a:rPr lang="fr-FR" altLang="fr-FR">
                <a:latin typeface="Times New Roman" panose="02020603050405020304" pitchFamily="18" charset="0"/>
                <a:ea typeface="ＭＳ Ｐゴシック" panose="020B0600070205080204" pitchFamily="34" charset="-128"/>
              </a:rPr>
              <a:t> ist die Strahlungsbilanz </a:t>
            </a:r>
            <a:r>
              <a:rPr lang="fr-FR" altLang="fr-FR" b="1">
                <a:latin typeface="Times New Roman" panose="02020603050405020304" pitchFamily="18" charset="0"/>
                <a:ea typeface="ＭＳ Ｐゴシック" panose="020B0600070205080204" pitchFamily="34" charset="-128"/>
              </a:rPr>
              <a:t>(R) positiv (Energieüberschuss)</a:t>
            </a:r>
            <a:r>
              <a:rPr lang="fr-FR" altLang="fr-FR">
                <a:latin typeface="Times New Roman" panose="02020603050405020304" pitchFamily="18" charset="0"/>
                <a:ea typeface="ＭＳ Ｐゴシック" panose="020B0600070205080204" pitchFamily="34" charset="-128"/>
              </a:rPr>
              <a:t>, somit ist auch die Erwärmung der Luft und des Bodens hoch. </a:t>
            </a:r>
          </a:p>
          <a:p>
            <a:pPr eaLnBrk="1" hangingPunct="1">
              <a:buFontTx/>
              <a:buChar char="•"/>
            </a:pPr>
            <a:r>
              <a:rPr lang="fr-FR" altLang="fr-FR">
                <a:latin typeface="Times New Roman" panose="02020603050405020304" pitchFamily="18" charset="0"/>
                <a:ea typeface="ＭＳ Ｐゴシック" panose="020B0600070205080204" pitchFamily="34" charset="-128"/>
              </a:rPr>
              <a:t>An den </a:t>
            </a:r>
            <a:r>
              <a:rPr lang="fr-FR" altLang="fr-FR" b="1">
                <a:latin typeface="Times New Roman" panose="02020603050405020304" pitchFamily="18" charset="0"/>
                <a:ea typeface="ＭＳ Ｐゴシック" panose="020B0600070205080204" pitchFamily="34" charset="-128"/>
              </a:rPr>
              <a:t>Polen</a:t>
            </a:r>
            <a:r>
              <a:rPr lang="fr-FR" altLang="fr-FR">
                <a:latin typeface="Times New Roman" panose="02020603050405020304" pitchFamily="18" charset="0"/>
                <a:ea typeface="ＭＳ Ｐゴシック" panose="020B0600070205080204" pitchFamily="34" charset="-128"/>
              </a:rPr>
              <a:t> ist die Strahlungsbilanz </a:t>
            </a:r>
            <a:r>
              <a:rPr lang="fr-FR" altLang="fr-FR" b="1">
                <a:latin typeface="Times New Roman" panose="02020603050405020304" pitchFamily="18" charset="0"/>
                <a:ea typeface="ＭＳ Ｐゴシック" panose="020B0600070205080204" pitchFamily="34" charset="-128"/>
              </a:rPr>
              <a:t>(R) negativ (Energiemangel)</a:t>
            </a:r>
            <a:r>
              <a:rPr lang="fr-FR" altLang="fr-FR">
                <a:latin typeface="Times New Roman" panose="02020603050405020304" pitchFamily="18" charset="0"/>
                <a:ea typeface="ＭＳ Ｐゴシック" panose="020B0600070205080204" pitchFamily="34" charset="-128"/>
              </a:rPr>
              <a:t>, somit ist auch die Abkühlung der Luft und des Boden groß.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8884CC4E-7B6F-00BC-1E5F-C7E571B2FE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8A5F3D4-1CC0-9B43-A547-2CF23D97020D}" type="slidenum">
              <a:rPr lang="fr-FR" altLang="fr-FR" smtClean="0"/>
              <a:pPr>
                <a:spcBef>
                  <a:spcPct val="0"/>
                </a:spcBef>
              </a:pPr>
              <a:t>9</a:t>
            </a:fld>
            <a:endParaRPr lang="fr-FR" altLang="fr-FR"/>
          </a:p>
        </p:txBody>
      </p:sp>
      <p:sp>
        <p:nvSpPr>
          <p:cNvPr id="96258" name="Rectangle 2">
            <a:extLst>
              <a:ext uri="{FF2B5EF4-FFF2-40B4-BE49-F238E27FC236}">
                <a16:creationId xmlns:a16="http://schemas.microsoft.com/office/drawing/2014/main" id="{177F7FB4-5E14-BEF4-ED1D-9DA9D1546D54}"/>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B949671F-1966-0CF8-6A19-9FB3635904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1F422-5828-C4C9-861B-55F3D195EE7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1B05723-8B8A-5B1F-EC03-0486F4656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AD0248A-1DCE-6064-95BB-5EAA5AE2C35C}"/>
              </a:ext>
            </a:extLst>
          </p:cNvPr>
          <p:cNvSpPr>
            <a:spLocks noGrp="1"/>
          </p:cNvSpPr>
          <p:nvPr>
            <p:ph type="dt" sz="half" idx="10"/>
          </p:nvPr>
        </p:nvSpPr>
        <p:spPr/>
        <p:txBody>
          <a:bodyPr/>
          <a:lstStyle/>
          <a:p>
            <a:fld id="{58E1DCAC-05C9-D84F-BB7A-BC2328BDD580}" type="datetimeFigureOut">
              <a:rPr lang="fr-FR" smtClean="0"/>
              <a:t>20/03/2023</a:t>
            </a:fld>
            <a:endParaRPr lang="fr-FR"/>
          </a:p>
        </p:txBody>
      </p:sp>
      <p:sp>
        <p:nvSpPr>
          <p:cNvPr id="5" name="Espace réservé du pied de page 4">
            <a:extLst>
              <a:ext uri="{FF2B5EF4-FFF2-40B4-BE49-F238E27FC236}">
                <a16:creationId xmlns:a16="http://schemas.microsoft.com/office/drawing/2014/main" id="{59A4DB88-B78F-B0A2-32AD-4E71021B2C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4036B3-A42A-85A0-02DF-F175A3ECC4A5}"/>
              </a:ext>
            </a:extLst>
          </p:cNvPr>
          <p:cNvSpPr>
            <a:spLocks noGrp="1"/>
          </p:cNvSpPr>
          <p:nvPr>
            <p:ph type="sldNum" sz="quarter" idx="12"/>
          </p:nvPr>
        </p:nvSpPr>
        <p:spPr/>
        <p:txBody>
          <a:bodyPr/>
          <a:lstStyle/>
          <a:p>
            <a:fld id="{EBFFDE4D-E6E8-8D4A-8B68-E0D3B441D27C}" type="slidenum">
              <a:rPr lang="fr-FR" smtClean="0"/>
              <a:t>‹N°›</a:t>
            </a:fld>
            <a:endParaRPr lang="fr-FR"/>
          </a:p>
        </p:txBody>
      </p:sp>
    </p:spTree>
    <p:extLst>
      <p:ext uri="{BB962C8B-B14F-4D97-AF65-F5344CB8AC3E}">
        <p14:creationId xmlns:p14="http://schemas.microsoft.com/office/powerpoint/2010/main" val="350229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0B302-804C-81CC-5ABA-54989F74997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035EC0A-774A-541F-1714-DDC27B8B0F0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AF2DA0-01AF-6265-FC03-FF1427886B8D}"/>
              </a:ext>
            </a:extLst>
          </p:cNvPr>
          <p:cNvSpPr>
            <a:spLocks noGrp="1"/>
          </p:cNvSpPr>
          <p:nvPr>
            <p:ph type="dt" sz="half" idx="10"/>
          </p:nvPr>
        </p:nvSpPr>
        <p:spPr/>
        <p:txBody>
          <a:bodyPr/>
          <a:lstStyle/>
          <a:p>
            <a:fld id="{58E1DCAC-05C9-D84F-BB7A-BC2328BDD580}" type="datetimeFigureOut">
              <a:rPr lang="fr-FR" smtClean="0"/>
              <a:t>20/03/2023</a:t>
            </a:fld>
            <a:endParaRPr lang="fr-FR"/>
          </a:p>
        </p:txBody>
      </p:sp>
      <p:sp>
        <p:nvSpPr>
          <p:cNvPr id="5" name="Espace réservé du pied de page 4">
            <a:extLst>
              <a:ext uri="{FF2B5EF4-FFF2-40B4-BE49-F238E27FC236}">
                <a16:creationId xmlns:a16="http://schemas.microsoft.com/office/drawing/2014/main" id="{51A7C92B-8C7F-A0AB-F999-4FA127FDAF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06D122-8046-7220-011B-F6481BA87A9D}"/>
              </a:ext>
            </a:extLst>
          </p:cNvPr>
          <p:cNvSpPr>
            <a:spLocks noGrp="1"/>
          </p:cNvSpPr>
          <p:nvPr>
            <p:ph type="sldNum" sz="quarter" idx="12"/>
          </p:nvPr>
        </p:nvSpPr>
        <p:spPr/>
        <p:txBody>
          <a:bodyPr/>
          <a:lstStyle/>
          <a:p>
            <a:fld id="{EBFFDE4D-E6E8-8D4A-8B68-E0D3B441D27C}" type="slidenum">
              <a:rPr lang="fr-FR" smtClean="0"/>
              <a:t>‹N°›</a:t>
            </a:fld>
            <a:endParaRPr lang="fr-FR"/>
          </a:p>
        </p:txBody>
      </p:sp>
    </p:spTree>
    <p:extLst>
      <p:ext uri="{BB962C8B-B14F-4D97-AF65-F5344CB8AC3E}">
        <p14:creationId xmlns:p14="http://schemas.microsoft.com/office/powerpoint/2010/main" val="124191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74BC55F-564A-A389-B7F7-5D3C1128F92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AB7FF75-6403-8718-BB85-7CC90830A5C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C1DB7E-1F3A-058C-E45D-CCA65DA0957D}"/>
              </a:ext>
            </a:extLst>
          </p:cNvPr>
          <p:cNvSpPr>
            <a:spLocks noGrp="1"/>
          </p:cNvSpPr>
          <p:nvPr>
            <p:ph type="dt" sz="half" idx="10"/>
          </p:nvPr>
        </p:nvSpPr>
        <p:spPr/>
        <p:txBody>
          <a:bodyPr/>
          <a:lstStyle/>
          <a:p>
            <a:fld id="{58E1DCAC-05C9-D84F-BB7A-BC2328BDD580}" type="datetimeFigureOut">
              <a:rPr lang="fr-FR" smtClean="0"/>
              <a:t>20/03/2023</a:t>
            </a:fld>
            <a:endParaRPr lang="fr-FR"/>
          </a:p>
        </p:txBody>
      </p:sp>
      <p:sp>
        <p:nvSpPr>
          <p:cNvPr id="5" name="Espace réservé du pied de page 4">
            <a:extLst>
              <a:ext uri="{FF2B5EF4-FFF2-40B4-BE49-F238E27FC236}">
                <a16:creationId xmlns:a16="http://schemas.microsoft.com/office/drawing/2014/main" id="{0CC552A4-267E-FE26-7011-45CDBEF734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5BC567-3D75-C179-65F2-D4041354FBE7}"/>
              </a:ext>
            </a:extLst>
          </p:cNvPr>
          <p:cNvSpPr>
            <a:spLocks noGrp="1"/>
          </p:cNvSpPr>
          <p:nvPr>
            <p:ph type="sldNum" sz="quarter" idx="12"/>
          </p:nvPr>
        </p:nvSpPr>
        <p:spPr/>
        <p:txBody>
          <a:bodyPr/>
          <a:lstStyle/>
          <a:p>
            <a:fld id="{EBFFDE4D-E6E8-8D4A-8B68-E0D3B441D27C}" type="slidenum">
              <a:rPr lang="fr-FR" smtClean="0"/>
              <a:t>‹N°›</a:t>
            </a:fld>
            <a:endParaRPr lang="fr-FR"/>
          </a:p>
        </p:txBody>
      </p:sp>
    </p:spTree>
    <p:extLst>
      <p:ext uri="{BB962C8B-B14F-4D97-AF65-F5344CB8AC3E}">
        <p14:creationId xmlns:p14="http://schemas.microsoft.com/office/powerpoint/2010/main" val="1929179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1_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CH"/>
              <a:t>Cliquez et modifiez le titre</a:t>
            </a:r>
            <a:endParaRPr lang="fr-FR"/>
          </a:p>
        </p:txBody>
      </p:sp>
      <p:sp>
        <p:nvSpPr>
          <p:cNvPr id="3" name="Espace réservé du contenu 2"/>
          <p:cNvSpPr>
            <a:spLocks noGrp="1"/>
          </p:cNvSpPr>
          <p:nvPr>
            <p:ph sz="half" idx="1"/>
          </p:nvPr>
        </p:nvSpPr>
        <p:spPr>
          <a:xfrm>
            <a:off x="914400" y="1981200"/>
            <a:ext cx="5080000" cy="41148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6197600" y="1981200"/>
            <a:ext cx="5080000" cy="41148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Rectangle 4">
            <a:extLst>
              <a:ext uri="{FF2B5EF4-FFF2-40B4-BE49-F238E27FC236}">
                <a16:creationId xmlns:a16="http://schemas.microsoft.com/office/drawing/2014/main" id="{599ECCA1-2D58-929D-36C6-A43A26E1FB8B}"/>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A058A73F-E663-6E41-48BA-5DD329790487}"/>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1F0B1F39-478D-606C-1375-113BA2FC2B71}"/>
              </a:ext>
            </a:extLst>
          </p:cNvPr>
          <p:cNvSpPr>
            <a:spLocks noGrp="1" noChangeArrowheads="1"/>
          </p:cNvSpPr>
          <p:nvPr>
            <p:ph type="sldNum" sz="quarter" idx="12"/>
          </p:nvPr>
        </p:nvSpPr>
        <p:spPr>
          <a:ln/>
        </p:spPr>
        <p:txBody>
          <a:bodyPr/>
          <a:lstStyle>
            <a:lvl1pPr>
              <a:defRPr/>
            </a:lvl1pPr>
          </a:lstStyle>
          <a:p>
            <a:pPr>
              <a:defRPr/>
            </a:pPr>
            <a:fld id="{9AFB4708-D4A0-294A-BC56-2A7643B93B87}" type="slidenum">
              <a:rPr lang="fr-FR" altLang="fr-FR"/>
              <a:pPr>
                <a:defRPr/>
              </a:pPr>
              <a:t>‹N°›</a:t>
            </a:fld>
            <a:endParaRPr lang="fr-FR" altLang="fr-FR"/>
          </a:p>
        </p:txBody>
      </p:sp>
    </p:spTree>
    <p:extLst>
      <p:ext uri="{BB962C8B-B14F-4D97-AF65-F5344CB8AC3E}">
        <p14:creationId xmlns:p14="http://schemas.microsoft.com/office/powerpoint/2010/main" val="178724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2_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CH"/>
              <a:t>Cliquez et modifiez le titre</a:t>
            </a:r>
            <a:endParaRPr lang="fr-FR"/>
          </a:p>
        </p:txBody>
      </p:sp>
      <p:sp>
        <p:nvSpPr>
          <p:cNvPr id="3" name="Espace réservé du texte 2"/>
          <p:cNvSpPr>
            <a:spLocks noGrp="1"/>
          </p:cNvSpPr>
          <p:nvPr>
            <p:ph type="body" sz="half" idx="1"/>
          </p:nvPr>
        </p:nvSpPr>
        <p:spPr>
          <a:xfrm>
            <a:off x="914400" y="1981200"/>
            <a:ext cx="5080000" cy="41148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6197600" y="1981200"/>
            <a:ext cx="5080000" cy="41148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Rectangle 4">
            <a:extLst>
              <a:ext uri="{FF2B5EF4-FFF2-40B4-BE49-F238E27FC236}">
                <a16:creationId xmlns:a16="http://schemas.microsoft.com/office/drawing/2014/main" id="{E6740F23-B481-42E0-3159-AA60D57F0300}"/>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F0A2B839-7D8B-2A54-07AB-461AE01F7DB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74060F5F-3754-859A-528C-08739DABE852}"/>
              </a:ext>
            </a:extLst>
          </p:cNvPr>
          <p:cNvSpPr>
            <a:spLocks noGrp="1" noChangeArrowheads="1"/>
          </p:cNvSpPr>
          <p:nvPr>
            <p:ph type="sldNum" sz="quarter" idx="12"/>
          </p:nvPr>
        </p:nvSpPr>
        <p:spPr>
          <a:ln/>
        </p:spPr>
        <p:txBody>
          <a:bodyPr/>
          <a:lstStyle>
            <a:lvl1pPr>
              <a:defRPr/>
            </a:lvl1pPr>
          </a:lstStyle>
          <a:p>
            <a:pPr>
              <a:defRPr/>
            </a:pPr>
            <a:fld id="{F53484FE-D3DA-634A-B6B0-C50557B3E943}" type="slidenum">
              <a:rPr lang="fr-FR" altLang="fr-FR"/>
              <a:pPr>
                <a:defRPr/>
              </a:pPr>
              <a:t>‹N°›</a:t>
            </a:fld>
            <a:endParaRPr lang="fr-FR" altLang="fr-FR"/>
          </a:p>
        </p:txBody>
      </p:sp>
    </p:spTree>
    <p:extLst>
      <p:ext uri="{BB962C8B-B14F-4D97-AF65-F5344CB8AC3E}">
        <p14:creationId xmlns:p14="http://schemas.microsoft.com/office/powerpoint/2010/main" val="41900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0DE784-8E5E-2C31-CC87-0C960AAC49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F3C5A21-771E-4CFD-2718-9A04A59B19C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920895-F0C8-E021-065D-A59ACA7ED12B}"/>
              </a:ext>
            </a:extLst>
          </p:cNvPr>
          <p:cNvSpPr>
            <a:spLocks noGrp="1"/>
          </p:cNvSpPr>
          <p:nvPr>
            <p:ph type="dt" sz="half" idx="10"/>
          </p:nvPr>
        </p:nvSpPr>
        <p:spPr/>
        <p:txBody>
          <a:bodyPr/>
          <a:lstStyle/>
          <a:p>
            <a:fld id="{58E1DCAC-05C9-D84F-BB7A-BC2328BDD580}" type="datetimeFigureOut">
              <a:rPr lang="fr-FR" smtClean="0"/>
              <a:t>20/03/2023</a:t>
            </a:fld>
            <a:endParaRPr lang="fr-FR"/>
          </a:p>
        </p:txBody>
      </p:sp>
      <p:sp>
        <p:nvSpPr>
          <p:cNvPr id="5" name="Espace réservé du pied de page 4">
            <a:extLst>
              <a:ext uri="{FF2B5EF4-FFF2-40B4-BE49-F238E27FC236}">
                <a16:creationId xmlns:a16="http://schemas.microsoft.com/office/drawing/2014/main" id="{762167F7-D2C4-4630-73EC-2DAC2A0173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F44EA9-BA88-5252-BB18-E43B9738AAC9}"/>
              </a:ext>
            </a:extLst>
          </p:cNvPr>
          <p:cNvSpPr>
            <a:spLocks noGrp="1"/>
          </p:cNvSpPr>
          <p:nvPr>
            <p:ph type="sldNum" sz="quarter" idx="12"/>
          </p:nvPr>
        </p:nvSpPr>
        <p:spPr/>
        <p:txBody>
          <a:bodyPr/>
          <a:lstStyle/>
          <a:p>
            <a:fld id="{EBFFDE4D-E6E8-8D4A-8B68-E0D3B441D27C}" type="slidenum">
              <a:rPr lang="fr-FR" smtClean="0"/>
              <a:t>‹N°›</a:t>
            </a:fld>
            <a:endParaRPr lang="fr-FR"/>
          </a:p>
        </p:txBody>
      </p:sp>
    </p:spTree>
    <p:extLst>
      <p:ext uri="{BB962C8B-B14F-4D97-AF65-F5344CB8AC3E}">
        <p14:creationId xmlns:p14="http://schemas.microsoft.com/office/powerpoint/2010/main" val="86782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225F91-A509-6E21-14B8-E59006AA94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D96959B-3AC2-934C-1EDF-A33F8953E6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F548E8-F0F1-D3D7-A53B-1AA02275D6C5}"/>
              </a:ext>
            </a:extLst>
          </p:cNvPr>
          <p:cNvSpPr>
            <a:spLocks noGrp="1"/>
          </p:cNvSpPr>
          <p:nvPr>
            <p:ph type="dt" sz="half" idx="10"/>
          </p:nvPr>
        </p:nvSpPr>
        <p:spPr/>
        <p:txBody>
          <a:bodyPr/>
          <a:lstStyle/>
          <a:p>
            <a:fld id="{58E1DCAC-05C9-D84F-BB7A-BC2328BDD580}" type="datetimeFigureOut">
              <a:rPr lang="fr-FR" smtClean="0"/>
              <a:t>20/03/2023</a:t>
            </a:fld>
            <a:endParaRPr lang="fr-FR"/>
          </a:p>
        </p:txBody>
      </p:sp>
      <p:sp>
        <p:nvSpPr>
          <p:cNvPr id="5" name="Espace réservé du pied de page 4">
            <a:extLst>
              <a:ext uri="{FF2B5EF4-FFF2-40B4-BE49-F238E27FC236}">
                <a16:creationId xmlns:a16="http://schemas.microsoft.com/office/drawing/2014/main" id="{B015A6F3-70D9-E901-0619-010A8330E9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5CFF5F-4CC1-A0EF-418A-7FCC70778EBE}"/>
              </a:ext>
            </a:extLst>
          </p:cNvPr>
          <p:cNvSpPr>
            <a:spLocks noGrp="1"/>
          </p:cNvSpPr>
          <p:nvPr>
            <p:ph type="sldNum" sz="quarter" idx="12"/>
          </p:nvPr>
        </p:nvSpPr>
        <p:spPr/>
        <p:txBody>
          <a:bodyPr/>
          <a:lstStyle/>
          <a:p>
            <a:fld id="{EBFFDE4D-E6E8-8D4A-8B68-E0D3B441D27C}" type="slidenum">
              <a:rPr lang="fr-FR" smtClean="0"/>
              <a:t>‹N°›</a:t>
            </a:fld>
            <a:endParaRPr lang="fr-FR"/>
          </a:p>
        </p:txBody>
      </p:sp>
    </p:spTree>
    <p:extLst>
      <p:ext uri="{BB962C8B-B14F-4D97-AF65-F5344CB8AC3E}">
        <p14:creationId xmlns:p14="http://schemas.microsoft.com/office/powerpoint/2010/main" val="134425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2AEE1A-F5BC-8A0D-8C14-BC268EE75B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1B79C7-3B2E-2322-8206-B6491655E0E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F0D179E-B856-1613-E8BE-11C4925123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4F58461-C4E5-6A82-9586-5E78E98A0A89}"/>
              </a:ext>
            </a:extLst>
          </p:cNvPr>
          <p:cNvSpPr>
            <a:spLocks noGrp="1"/>
          </p:cNvSpPr>
          <p:nvPr>
            <p:ph type="dt" sz="half" idx="10"/>
          </p:nvPr>
        </p:nvSpPr>
        <p:spPr/>
        <p:txBody>
          <a:bodyPr/>
          <a:lstStyle/>
          <a:p>
            <a:fld id="{58E1DCAC-05C9-D84F-BB7A-BC2328BDD580}" type="datetimeFigureOut">
              <a:rPr lang="fr-FR" smtClean="0"/>
              <a:t>20/03/2023</a:t>
            </a:fld>
            <a:endParaRPr lang="fr-FR"/>
          </a:p>
        </p:txBody>
      </p:sp>
      <p:sp>
        <p:nvSpPr>
          <p:cNvPr id="6" name="Espace réservé du pied de page 5">
            <a:extLst>
              <a:ext uri="{FF2B5EF4-FFF2-40B4-BE49-F238E27FC236}">
                <a16:creationId xmlns:a16="http://schemas.microsoft.com/office/drawing/2014/main" id="{851C990D-4A20-B079-700F-C4F832B1BF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82A2F7-8F1F-665D-9671-11C772DCE1FE}"/>
              </a:ext>
            </a:extLst>
          </p:cNvPr>
          <p:cNvSpPr>
            <a:spLocks noGrp="1"/>
          </p:cNvSpPr>
          <p:nvPr>
            <p:ph type="sldNum" sz="quarter" idx="12"/>
          </p:nvPr>
        </p:nvSpPr>
        <p:spPr/>
        <p:txBody>
          <a:bodyPr/>
          <a:lstStyle/>
          <a:p>
            <a:fld id="{EBFFDE4D-E6E8-8D4A-8B68-E0D3B441D27C}" type="slidenum">
              <a:rPr lang="fr-FR" smtClean="0"/>
              <a:t>‹N°›</a:t>
            </a:fld>
            <a:endParaRPr lang="fr-FR"/>
          </a:p>
        </p:txBody>
      </p:sp>
    </p:spTree>
    <p:extLst>
      <p:ext uri="{BB962C8B-B14F-4D97-AF65-F5344CB8AC3E}">
        <p14:creationId xmlns:p14="http://schemas.microsoft.com/office/powerpoint/2010/main" val="277905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37CC0-BE26-8F46-137B-F9292CC9665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D3C6B02-7BB5-ECE6-2F09-DA422D7F36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3692494-828E-5967-1C7B-424548F964C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13AADDB-C8F7-6AC8-C789-3DFFDD4426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05E9DD7-7892-D646-B88E-ED61421EBA3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349C242-2276-E66B-F89A-1A3AFD0A8A40}"/>
              </a:ext>
            </a:extLst>
          </p:cNvPr>
          <p:cNvSpPr>
            <a:spLocks noGrp="1"/>
          </p:cNvSpPr>
          <p:nvPr>
            <p:ph type="dt" sz="half" idx="10"/>
          </p:nvPr>
        </p:nvSpPr>
        <p:spPr/>
        <p:txBody>
          <a:bodyPr/>
          <a:lstStyle/>
          <a:p>
            <a:fld id="{58E1DCAC-05C9-D84F-BB7A-BC2328BDD580}" type="datetimeFigureOut">
              <a:rPr lang="fr-FR" smtClean="0"/>
              <a:t>20/03/2023</a:t>
            </a:fld>
            <a:endParaRPr lang="fr-FR"/>
          </a:p>
        </p:txBody>
      </p:sp>
      <p:sp>
        <p:nvSpPr>
          <p:cNvPr id="8" name="Espace réservé du pied de page 7">
            <a:extLst>
              <a:ext uri="{FF2B5EF4-FFF2-40B4-BE49-F238E27FC236}">
                <a16:creationId xmlns:a16="http://schemas.microsoft.com/office/drawing/2014/main" id="{187016D5-0B60-8E0A-8A62-1EC15E9E813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99EEF9D-E62A-790A-FD5C-109D865A14F0}"/>
              </a:ext>
            </a:extLst>
          </p:cNvPr>
          <p:cNvSpPr>
            <a:spLocks noGrp="1"/>
          </p:cNvSpPr>
          <p:nvPr>
            <p:ph type="sldNum" sz="quarter" idx="12"/>
          </p:nvPr>
        </p:nvSpPr>
        <p:spPr/>
        <p:txBody>
          <a:bodyPr/>
          <a:lstStyle/>
          <a:p>
            <a:fld id="{EBFFDE4D-E6E8-8D4A-8B68-E0D3B441D27C}" type="slidenum">
              <a:rPr lang="fr-FR" smtClean="0"/>
              <a:t>‹N°›</a:t>
            </a:fld>
            <a:endParaRPr lang="fr-FR"/>
          </a:p>
        </p:txBody>
      </p:sp>
    </p:spTree>
    <p:extLst>
      <p:ext uri="{BB962C8B-B14F-4D97-AF65-F5344CB8AC3E}">
        <p14:creationId xmlns:p14="http://schemas.microsoft.com/office/powerpoint/2010/main" val="75055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CB19D-78D0-9D79-A355-D7D9485963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63A3256-4A9D-DD2C-AAF8-4C58A0D269B0}"/>
              </a:ext>
            </a:extLst>
          </p:cNvPr>
          <p:cNvSpPr>
            <a:spLocks noGrp="1"/>
          </p:cNvSpPr>
          <p:nvPr>
            <p:ph type="dt" sz="half" idx="10"/>
          </p:nvPr>
        </p:nvSpPr>
        <p:spPr/>
        <p:txBody>
          <a:bodyPr/>
          <a:lstStyle/>
          <a:p>
            <a:fld id="{58E1DCAC-05C9-D84F-BB7A-BC2328BDD580}" type="datetimeFigureOut">
              <a:rPr lang="fr-FR" smtClean="0"/>
              <a:t>20/03/2023</a:t>
            </a:fld>
            <a:endParaRPr lang="fr-FR"/>
          </a:p>
        </p:txBody>
      </p:sp>
      <p:sp>
        <p:nvSpPr>
          <p:cNvPr id="4" name="Espace réservé du pied de page 3">
            <a:extLst>
              <a:ext uri="{FF2B5EF4-FFF2-40B4-BE49-F238E27FC236}">
                <a16:creationId xmlns:a16="http://schemas.microsoft.com/office/drawing/2014/main" id="{8DAA117C-1438-B986-0441-D0F0D9F6983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4E7DA5C-70CA-D10E-F512-30A49F7BAA10}"/>
              </a:ext>
            </a:extLst>
          </p:cNvPr>
          <p:cNvSpPr>
            <a:spLocks noGrp="1"/>
          </p:cNvSpPr>
          <p:nvPr>
            <p:ph type="sldNum" sz="quarter" idx="12"/>
          </p:nvPr>
        </p:nvSpPr>
        <p:spPr/>
        <p:txBody>
          <a:bodyPr/>
          <a:lstStyle/>
          <a:p>
            <a:fld id="{EBFFDE4D-E6E8-8D4A-8B68-E0D3B441D27C}" type="slidenum">
              <a:rPr lang="fr-FR" smtClean="0"/>
              <a:t>‹N°›</a:t>
            </a:fld>
            <a:endParaRPr lang="fr-FR"/>
          </a:p>
        </p:txBody>
      </p:sp>
    </p:spTree>
    <p:extLst>
      <p:ext uri="{BB962C8B-B14F-4D97-AF65-F5344CB8AC3E}">
        <p14:creationId xmlns:p14="http://schemas.microsoft.com/office/powerpoint/2010/main" val="76807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E40617-F9BE-551A-67AD-9CB85E0DE522}"/>
              </a:ext>
            </a:extLst>
          </p:cNvPr>
          <p:cNvSpPr>
            <a:spLocks noGrp="1"/>
          </p:cNvSpPr>
          <p:nvPr>
            <p:ph type="dt" sz="half" idx="10"/>
          </p:nvPr>
        </p:nvSpPr>
        <p:spPr/>
        <p:txBody>
          <a:bodyPr/>
          <a:lstStyle/>
          <a:p>
            <a:fld id="{58E1DCAC-05C9-D84F-BB7A-BC2328BDD580}" type="datetimeFigureOut">
              <a:rPr lang="fr-FR" smtClean="0"/>
              <a:t>20/03/2023</a:t>
            </a:fld>
            <a:endParaRPr lang="fr-FR"/>
          </a:p>
        </p:txBody>
      </p:sp>
      <p:sp>
        <p:nvSpPr>
          <p:cNvPr id="3" name="Espace réservé du pied de page 2">
            <a:extLst>
              <a:ext uri="{FF2B5EF4-FFF2-40B4-BE49-F238E27FC236}">
                <a16:creationId xmlns:a16="http://schemas.microsoft.com/office/drawing/2014/main" id="{40C86094-0920-D59C-7EFA-686B0C59045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CC45777-DA06-3FBE-A1F2-2DFA02276F8F}"/>
              </a:ext>
            </a:extLst>
          </p:cNvPr>
          <p:cNvSpPr>
            <a:spLocks noGrp="1"/>
          </p:cNvSpPr>
          <p:nvPr>
            <p:ph type="sldNum" sz="quarter" idx="12"/>
          </p:nvPr>
        </p:nvSpPr>
        <p:spPr/>
        <p:txBody>
          <a:bodyPr/>
          <a:lstStyle/>
          <a:p>
            <a:fld id="{EBFFDE4D-E6E8-8D4A-8B68-E0D3B441D27C}" type="slidenum">
              <a:rPr lang="fr-FR" smtClean="0"/>
              <a:t>‹N°›</a:t>
            </a:fld>
            <a:endParaRPr lang="fr-FR"/>
          </a:p>
        </p:txBody>
      </p:sp>
    </p:spTree>
    <p:extLst>
      <p:ext uri="{BB962C8B-B14F-4D97-AF65-F5344CB8AC3E}">
        <p14:creationId xmlns:p14="http://schemas.microsoft.com/office/powerpoint/2010/main" val="408744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BB936-14D5-24A8-38BC-8AD0FBF626E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C129FB4-F13D-16C4-7534-4AD2B0AE70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9B4111E-C7DE-1F5F-2741-C785F0D67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54BFAE-A5F2-7C7D-2276-4B4675EACD42}"/>
              </a:ext>
            </a:extLst>
          </p:cNvPr>
          <p:cNvSpPr>
            <a:spLocks noGrp="1"/>
          </p:cNvSpPr>
          <p:nvPr>
            <p:ph type="dt" sz="half" idx="10"/>
          </p:nvPr>
        </p:nvSpPr>
        <p:spPr/>
        <p:txBody>
          <a:bodyPr/>
          <a:lstStyle/>
          <a:p>
            <a:fld id="{58E1DCAC-05C9-D84F-BB7A-BC2328BDD580}" type="datetimeFigureOut">
              <a:rPr lang="fr-FR" smtClean="0"/>
              <a:t>20/03/2023</a:t>
            </a:fld>
            <a:endParaRPr lang="fr-FR"/>
          </a:p>
        </p:txBody>
      </p:sp>
      <p:sp>
        <p:nvSpPr>
          <p:cNvPr id="6" name="Espace réservé du pied de page 5">
            <a:extLst>
              <a:ext uri="{FF2B5EF4-FFF2-40B4-BE49-F238E27FC236}">
                <a16:creationId xmlns:a16="http://schemas.microsoft.com/office/drawing/2014/main" id="{03909F65-DF14-B8C2-04E4-844AC02076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4E26E1-5D15-4FB5-893F-1ED2B8CEB137}"/>
              </a:ext>
            </a:extLst>
          </p:cNvPr>
          <p:cNvSpPr>
            <a:spLocks noGrp="1"/>
          </p:cNvSpPr>
          <p:nvPr>
            <p:ph type="sldNum" sz="quarter" idx="12"/>
          </p:nvPr>
        </p:nvSpPr>
        <p:spPr/>
        <p:txBody>
          <a:bodyPr/>
          <a:lstStyle/>
          <a:p>
            <a:fld id="{EBFFDE4D-E6E8-8D4A-8B68-E0D3B441D27C}" type="slidenum">
              <a:rPr lang="fr-FR" smtClean="0"/>
              <a:t>‹N°›</a:t>
            </a:fld>
            <a:endParaRPr lang="fr-FR"/>
          </a:p>
        </p:txBody>
      </p:sp>
    </p:spTree>
    <p:extLst>
      <p:ext uri="{BB962C8B-B14F-4D97-AF65-F5344CB8AC3E}">
        <p14:creationId xmlns:p14="http://schemas.microsoft.com/office/powerpoint/2010/main" val="311421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19B678-8E2B-428D-0B62-B89F9CCD4E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5E60974-F072-298B-9C52-7D64CB2F28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B22B624-65AC-73A1-C734-BBDDFD023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B558EB8-825E-F061-5C9A-D82890E176CE}"/>
              </a:ext>
            </a:extLst>
          </p:cNvPr>
          <p:cNvSpPr>
            <a:spLocks noGrp="1"/>
          </p:cNvSpPr>
          <p:nvPr>
            <p:ph type="dt" sz="half" idx="10"/>
          </p:nvPr>
        </p:nvSpPr>
        <p:spPr/>
        <p:txBody>
          <a:bodyPr/>
          <a:lstStyle/>
          <a:p>
            <a:fld id="{58E1DCAC-05C9-D84F-BB7A-BC2328BDD580}" type="datetimeFigureOut">
              <a:rPr lang="fr-FR" smtClean="0"/>
              <a:t>20/03/2023</a:t>
            </a:fld>
            <a:endParaRPr lang="fr-FR"/>
          </a:p>
        </p:txBody>
      </p:sp>
      <p:sp>
        <p:nvSpPr>
          <p:cNvPr id="6" name="Espace réservé du pied de page 5">
            <a:extLst>
              <a:ext uri="{FF2B5EF4-FFF2-40B4-BE49-F238E27FC236}">
                <a16:creationId xmlns:a16="http://schemas.microsoft.com/office/drawing/2014/main" id="{DA1CC818-74D5-B217-1465-96429D4D182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52A3B11-7B3A-1310-F1FF-5ED0DE6B6B8D}"/>
              </a:ext>
            </a:extLst>
          </p:cNvPr>
          <p:cNvSpPr>
            <a:spLocks noGrp="1"/>
          </p:cNvSpPr>
          <p:nvPr>
            <p:ph type="sldNum" sz="quarter" idx="12"/>
          </p:nvPr>
        </p:nvSpPr>
        <p:spPr/>
        <p:txBody>
          <a:bodyPr/>
          <a:lstStyle/>
          <a:p>
            <a:fld id="{EBFFDE4D-E6E8-8D4A-8B68-E0D3B441D27C}" type="slidenum">
              <a:rPr lang="fr-FR" smtClean="0"/>
              <a:t>‹N°›</a:t>
            </a:fld>
            <a:endParaRPr lang="fr-FR"/>
          </a:p>
        </p:txBody>
      </p:sp>
    </p:spTree>
    <p:extLst>
      <p:ext uri="{BB962C8B-B14F-4D97-AF65-F5344CB8AC3E}">
        <p14:creationId xmlns:p14="http://schemas.microsoft.com/office/powerpoint/2010/main" val="407503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B535C4-B9F0-D70E-8C3B-F8C4844338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D2176F7-63C7-2647-5539-A241A28A5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DD5B0E-0E93-B222-2A29-18B266D58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1DCAC-05C9-D84F-BB7A-BC2328BDD580}" type="datetimeFigureOut">
              <a:rPr lang="fr-FR" smtClean="0"/>
              <a:t>20/03/2023</a:t>
            </a:fld>
            <a:endParaRPr lang="fr-FR"/>
          </a:p>
        </p:txBody>
      </p:sp>
      <p:sp>
        <p:nvSpPr>
          <p:cNvPr id="5" name="Espace réservé du pied de page 4">
            <a:extLst>
              <a:ext uri="{FF2B5EF4-FFF2-40B4-BE49-F238E27FC236}">
                <a16:creationId xmlns:a16="http://schemas.microsoft.com/office/drawing/2014/main" id="{39C7EDE0-24BD-99DE-BAD6-C5CBA013B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E5B5E45-BF70-2468-9A6E-09343046F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FDE4D-E6E8-8D4A-8B68-E0D3B441D27C}" type="slidenum">
              <a:rPr lang="fr-FR" smtClean="0"/>
              <a:t>‹N°›</a:t>
            </a:fld>
            <a:endParaRPr lang="fr-FR"/>
          </a:p>
        </p:txBody>
      </p:sp>
    </p:spTree>
    <p:extLst>
      <p:ext uri="{BB962C8B-B14F-4D97-AF65-F5344CB8AC3E}">
        <p14:creationId xmlns:p14="http://schemas.microsoft.com/office/powerpoint/2010/main" val="3360084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8073" name="Rectangle 880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6" name="Rectangle 2">
            <a:extLst>
              <a:ext uri="{FF2B5EF4-FFF2-40B4-BE49-F238E27FC236}">
                <a16:creationId xmlns:a16="http://schemas.microsoft.com/office/drawing/2014/main" id="{DEBCDF5A-6EC8-E213-4E18-B9E9C56C798D}"/>
              </a:ext>
            </a:extLst>
          </p:cNvPr>
          <p:cNvSpPr>
            <a:spLocks noGrp="1" noChangeArrowheads="1"/>
          </p:cNvSpPr>
          <p:nvPr>
            <p:ph type="title"/>
          </p:nvPr>
        </p:nvSpPr>
        <p:spPr>
          <a:xfrm>
            <a:off x="640080" y="325369"/>
            <a:ext cx="4368602" cy="1956841"/>
          </a:xfrm>
        </p:spPr>
        <p:txBody>
          <a:bodyPr anchor="b">
            <a:normAutofit/>
          </a:bodyPr>
          <a:lstStyle/>
          <a:p>
            <a:pPr eaLnBrk="1" hangingPunct="1"/>
            <a:r>
              <a:rPr lang="fr-CH" altLang="fr-FR" sz="5400">
                <a:ea typeface="ＭＳ Ｐゴシック" panose="020B0600070205080204" pitchFamily="34" charset="-128"/>
              </a:rPr>
              <a:t>Temperaturen </a:t>
            </a:r>
            <a:endParaRPr lang="fr-FR" altLang="fr-FR" sz="5400">
              <a:ea typeface="ＭＳ Ｐゴシック" panose="020B0600070205080204" pitchFamily="34" charset="-128"/>
            </a:endParaRPr>
          </a:p>
        </p:txBody>
      </p:sp>
      <p:sp>
        <p:nvSpPr>
          <p:cNvPr id="8807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7" name="Rectangle 3">
            <a:extLst>
              <a:ext uri="{FF2B5EF4-FFF2-40B4-BE49-F238E27FC236}">
                <a16:creationId xmlns:a16="http://schemas.microsoft.com/office/drawing/2014/main" id="{A6A4CD28-B72B-FAAF-6B2E-8D7FB191001A}"/>
              </a:ext>
            </a:extLst>
          </p:cNvPr>
          <p:cNvSpPr>
            <a:spLocks noGrp="1" noChangeArrowheads="1"/>
          </p:cNvSpPr>
          <p:nvPr>
            <p:ph type="body" idx="1"/>
          </p:nvPr>
        </p:nvSpPr>
        <p:spPr>
          <a:xfrm>
            <a:off x="640080" y="2872899"/>
            <a:ext cx="4243589" cy="3320668"/>
          </a:xfrm>
        </p:spPr>
        <p:txBody>
          <a:bodyPr>
            <a:normAutofit/>
          </a:bodyPr>
          <a:lstStyle/>
          <a:p>
            <a:pPr eaLnBrk="1" hangingPunct="1"/>
            <a:r>
              <a:rPr lang="fr-CH" altLang="fr-FR" sz="2200">
                <a:ea typeface="ＭＳ Ｐゴシック" panose="020B0600070205080204" pitchFamily="34" charset="-128"/>
              </a:rPr>
              <a:t>Sonnenenergie</a:t>
            </a:r>
          </a:p>
          <a:p>
            <a:pPr eaLnBrk="1" hangingPunct="1"/>
            <a:r>
              <a:rPr lang="fr-CH" altLang="fr-FR" sz="2200">
                <a:ea typeface="ＭＳ Ｐゴシック" panose="020B0600070205080204" pitchFamily="34" charset="-128"/>
              </a:rPr>
              <a:t>Faktoren</a:t>
            </a:r>
          </a:p>
          <a:p>
            <a:pPr eaLnBrk="1" hangingPunct="1">
              <a:buFontTx/>
              <a:buNone/>
            </a:pPr>
            <a:r>
              <a:rPr lang="fr-CH" altLang="fr-FR" sz="2200">
                <a:ea typeface="ＭＳ Ｐゴシック" panose="020B0600070205080204" pitchFamily="34" charset="-128"/>
              </a:rPr>
              <a:t>    - Temperaturen und Höhe</a:t>
            </a:r>
          </a:p>
          <a:p>
            <a:pPr eaLnBrk="1" hangingPunct="1">
              <a:buFontTx/>
              <a:buNone/>
            </a:pPr>
            <a:r>
              <a:rPr lang="fr-CH" altLang="fr-FR" sz="2200">
                <a:ea typeface="ＭＳ Ｐゴシック" panose="020B0600070205080204" pitchFamily="34" charset="-128"/>
              </a:rPr>
              <a:t>	- Temperaturen und Exposition und </a:t>
            </a:r>
          </a:p>
          <a:p>
            <a:pPr eaLnBrk="1" hangingPunct="1">
              <a:buFontTx/>
              <a:buNone/>
            </a:pPr>
            <a:r>
              <a:rPr lang="fr-CH" altLang="fr-FR" sz="2200">
                <a:ea typeface="ＭＳ Ｐゴシック" panose="020B0600070205080204" pitchFamily="34" charset="-128"/>
              </a:rPr>
              <a:t>      Geländeform</a:t>
            </a:r>
          </a:p>
          <a:p>
            <a:pPr eaLnBrk="1" hangingPunct="1">
              <a:buFontTx/>
              <a:buNone/>
            </a:pPr>
            <a:r>
              <a:rPr lang="fr-CH" altLang="fr-FR" sz="2200">
                <a:ea typeface="ＭＳ Ｐゴシック" panose="020B0600070205080204" pitchFamily="34" charset="-128"/>
              </a:rPr>
              <a:t>    - Temperaturen und Breitengrad</a:t>
            </a:r>
          </a:p>
          <a:p>
            <a:pPr eaLnBrk="1" hangingPunct="1">
              <a:buFontTx/>
              <a:buNone/>
            </a:pPr>
            <a:r>
              <a:rPr lang="fr-CH" altLang="fr-FR" sz="2200">
                <a:ea typeface="ＭＳ Ｐゴシック" panose="020B0600070205080204" pitchFamily="34" charset="-128"/>
              </a:rPr>
              <a:t>    - Temperaturen und Meer</a:t>
            </a:r>
            <a:endParaRPr lang="fr-FR" altLang="fr-FR" sz="2200">
              <a:ea typeface="ＭＳ Ｐゴシック" panose="020B0600070205080204" pitchFamily="34" charset="-128"/>
            </a:endParaRPr>
          </a:p>
        </p:txBody>
      </p:sp>
      <p:pic>
        <p:nvPicPr>
          <p:cNvPr id="88069" name="Picture 88068" descr="Schneebedeckter Berg und See bei Sonnenuntergang">
            <a:extLst>
              <a:ext uri="{FF2B5EF4-FFF2-40B4-BE49-F238E27FC236}">
                <a16:creationId xmlns:a16="http://schemas.microsoft.com/office/drawing/2014/main" id="{FC8528BD-D38D-50F7-E58C-5F0141EDD406}"/>
              </a:ext>
            </a:extLst>
          </p:cNvPr>
          <p:cNvPicPr>
            <a:picLocks noChangeAspect="1"/>
          </p:cNvPicPr>
          <p:nvPr/>
        </p:nvPicPr>
        <p:blipFill rotWithShape="1">
          <a:blip r:embed="rId3"/>
          <a:srcRect l="7428" r="3615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0-#ppt_w/2"/>
                                          </p:val>
                                        </p:tav>
                                        <p:tav tm="100000">
                                          <p:val>
                                            <p:strVal val="#ppt_x"/>
                                          </p:val>
                                        </p:tav>
                                      </p:tavLst>
                                    </p:anim>
                                    <p:anim calcmode="lin" valueType="num">
                                      <p:cBhvr additive="base">
                                        <p:cTn id="8" dur="500" fill="hold"/>
                                        <p:tgtEl>
                                          <p:spTgt spid="880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8067">
                                            <p:txEl>
                                              <p:pRg st="0" end="0"/>
                                            </p:txEl>
                                          </p:spTgt>
                                        </p:tgtEl>
                                        <p:attrNameLst>
                                          <p:attrName>style.visibility</p:attrName>
                                        </p:attrNameLst>
                                      </p:cBhvr>
                                      <p:to>
                                        <p:strVal val="visible"/>
                                      </p:to>
                                    </p:set>
                                    <p:anim calcmode="lin" valueType="num">
                                      <p:cBhvr additive="base">
                                        <p:cTn id="13"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8067">
                                            <p:txEl>
                                              <p:pRg st="1" end="1"/>
                                            </p:txEl>
                                          </p:spTgt>
                                        </p:tgtEl>
                                        <p:attrNameLst>
                                          <p:attrName>style.visibility</p:attrName>
                                        </p:attrNameLst>
                                      </p:cBhvr>
                                      <p:to>
                                        <p:strVal val="visible"/>
                                      </p:to>
                                    </p:set>
                                    <p:anim calcmode="lin" valueType="num">
                                      <p:cBhvr additive="base">
                                        <p:cTn id="19" dur="500" fill="hold"/>
                                        <p:tgtEl>
                                          <p:spTgt spid="880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8067">
                                            <p:txEl>
                                              <p:pRg st="2" end="2"/>
                                            </p:txEl>
                                          </p:spTgt>
                                        </p:tgtEl>
                                        <p:attrNameLst>
                                          <p:attrName>style.visibility</p:attrName>
                                        </p:attrNameLst>
                                      </p:cBhvr>
                                      <p:to>
                                        <p:strVal val="visible"/>
                                      </p:to>
                                    </p:set>
                                    <p:anim calcmode="lin" valueType="num">
                                      <p:cBhvr additive="base">
                                        <p:cTn id="25"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8067">
                                            <p:txEl>
                                              <p:pRg st="3" end="3"/>
                                            </p:txEl>
                                          </p:spTgt>
                                        </p:tgtEl>
                                        <p:attrNameLst>
                                          <p:attrName>style.visibility</p:attrName>
                                        </p:attrNameLst>
                                      </p:cBhvr>
                                      <p:to>
                                        <p:strVal val="visible"/>
                                      </p:to>
                                    </p:set>
                                    <p:anim calcmode="lin" valueType="num">
                                      <p:cBhvr additive="base">
                                        <p:cTn id="31" dur="500" fill="hold"/>
                                        <p:tgtEl>
                                          <p:spTgt spid="8806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88067">
                                            <p:txEl>
                                              <p:pRg st="4" end="4"/>
                                            </p:txEl>
                                          </p:spTgt>
                                        </p:tgtEl>
                                        <p:attrNameLst>
                                          <p:attrName>style.visibility</p:attrName>
                                        </p:attrNameLst>
                                      </p:cBhvr>
                                      <p:to>
                                        <p:strVal val="visible"/>
                                      </p:to>
                                    </p:set>
                                    <p:anim calcmode="lin" valueType="num">
                                      <p:cBhvr additive="base">
                                        <p:cTn id="37" dur="500" fill="hold"/>
                                        <p:tgtEl>
                                          <p:spTgt spid="8806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8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88067">
                                            <p:txEl>
                                              <p:pRg st="5" end="5"/>
                                            </p:txEl>
                                          </p:spTgt>
                                        </p:tgtEl>
                                        <p:attrNameLst>
                                          <p:attrName>style.visibility</p:attrName>
                                        </p:attrNameLst>
                                      </p:cBhvr>
                                      <p:to>
                                        <p:strVal val="visible"/>
                                      </p:to>
                                    </p:set>
                                    <p:anim calcmode="lin" valueType="num">
                                      <p:cBhvr additive="base">
                                        <p:cTn id="43" dur="500" fill="hold"/>
                                        <p:tgtEl>
                                          <p:spTgt spid="8806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80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88067">
                                            <p:txEl>
                                              <p:pRg st="6" end="6"/>
                                            </p:txEl>
                                          </p:spTgt>
                                        </p:tgtEl>
                                        <p:attrNameLst>
                                          <p:attrName>style.visibility</p:attrName>
                                        </p:attrNameLst>
                                      </p:cBhvr>
                                      <p:to>
                                        <p:strVal val="visible"/>
                                      </p:to>
                                    </p:set>
                                    <p:anim calcmode="lin" valueType="num">
                                      <p:cBhvr additive="base">
                                        <p:cTn id="49" dur="500" fill="hold"/>
                                        <p:tgtEl>
                                          <p:spTgt spid="8806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80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P spid="8806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 descr="Solarzonen">
            <a:extLst>
              <a:ext uri="{FF2B5EF4-FFF2-40B4-BE49-F238E27FC236}">
                <a16:creationId xmlns:a16="http://schemas.microsoft.com/office/drawing/2014/main" id="{25CF634C-F703-867F-4873-750AF775F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333376"/>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C91D6099-1C25-9DC6-8574-93D2D18101A8}"/>
              </a:ext>
            </a:extLst>
          </p:cNvPr>
          <p:cNvSpPr>
            <a:spLocks noGrp="1" noChangeArrowheads="1"/>
          </p:cNvSpPr>
          <p:nvPr>
            <p:ph type="title"/>
          </p:nvPr>
        </p:nvSpPr>
        <p:spPr>
          <a:xfrm>
            <a:off x="2209800" y="152400"/>
            <a:ext cx="7772400" cy="685800"/>
          </a:xfrm>
        </p:spPr>
        <p:txBody>
          <a:bodyPr>
            <a:normAutofit fontScale="90000"/>
          </a:bodyPr>
          <a:lstStyle/>
          <a:p>
            <a:pPr eaLnBrk="1" hangingPunct="1"/>
            <a:r>
              <a:rPr lang="fr-CH" altLang="fr-FR">
                <a:ea typeface="ＭＳ Ｐゴシック" panose="020B0600070205080204" pitchFamily="34" charset="-128"/>
              </a:rPr>
              <a:t>Atmosphärische Zirkulation</a:t>
            </a:r>
            <a:endParaRPr lang="fr-FR" altLang="fr-FR">
              <a:ea typeface="ＭＳ Ｐゴシック" panose="020B0600070205080204" pitchFamily="34" charset="-128"/>
            </a:endParaRPr>
          </a:p>
        </p:txBody>
      </p:sp>
      <p:pic>
        <p:nvPicPr>
          <p:cNvPr id="99330" name="Picture 4" descr="Atmosphärische Zirkulation">
            <a:extLst>
              <a:ext uri="{FF2B5EF4-FFF2-40B4-BE49-F238E27FC236}">
                <a16:creationId xmlns:a16="http://schemas.microsoft.com/office/drawing/2014/main" id="{15C010F9-3726-01BE-723F-3F772F26A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5" descr="Jetsream und dynamische Druckgebiete">
            <a:extLst>
              <a:ext uri="{FF2B5EF4-FFF2-40B4-BE49-F238E27FC236}">
                <a16:creationId xmlns:a16="http://schemas.microsoft.com/office/drawing/2014/main" id="{64A1F83F-0C50-24DA-C01E-1F7288637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2414"/>
            <a:ext cx="9144000"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5" descr="Lo-Hi">
            <a:extLst>
              <a:ext uri="{FF2B5EF4-FFF2-40B4-BE49-F238E27FC236}">
                <a16:creationId xmlns:a16="http://schemas.microsoft.com/office/drawing/2014/main" id="{C3C88704-38FB-E253-81CC-A87D9B9C2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41663"/>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Rectangle 8">
            <a:extLst>
              <a:ext uri="{FF2B5EF4-FFF2-40B4-BE49-F238E27FC236}">
                <a16:creationId xmlns:a16="http://schemas.microsoft.com/office/drawing/2014/main" id="{3BBD8499-7FA0-0D56-8610-CABE1AFF653F}"/>
              </a:ext>
            </a:extLst>
          </p:cNvPr>
          <p:cNvSpPr>
            <a:spLocks noGrp="1" noChangeArrowheads="1"/>
          </p:cNvSpPr>
          <p:nvPr>
            <p:ph type="title"/>
          </p:nvPr>
        </p:nvSpPr>
        <p:spPr/>
        <p:txBody>
          <a:bodyPr/>
          <a:lstStyle/>
          <a:p>
            <a:pPr eaLnBrk="1" hangingPunct="1"/>
            <a:r>
              <a:rPr lang="fr-CH" altLang="fr-FR">
                <a:ea typeface="ＭＳ Ｐゴシック" panose="020B0600070205080204" pitchFamily="34" charset="-128"/>
              </a:rPr>
              <a:t>Dynamische Druckgebiete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6" descr="dynamische Druckgebiete">
            <a:extLst>
              <a:ext uri="{FF2B5EF4-FFF2-40B4-BE49-F238E27FC236}">
                <a16:creationId xmlns:a16="http://schemas.microsoft.com/office/drawing/2014/main" id="{716F6382-5F03-2ADB-8FA0-BC8561134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76200"/>
            <a:ext cx="6840538"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descr="Coriolis-Kraft">
            <a:extLst>
              <a:ext uri="{FF2B5EF4-FFF2-40B4-BE49-F238E27FC236}">
                <a16:creationId xmlns:a16="http://schemas.microsoft.com/office/drawing/2014/main" id="{9EB398C5-F37C-643A-55AC-CE12FF19A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3375"/>
            <a:ext cx="9144000"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5" descr="vaneast">
            <a:extLst>
              <a:ext uri="{FF2B5EF4-FFF2-40B4-BE49-F238E27FC236}">
                <a16:creationId xmlns:a16="http://schemas.microsoft.com/office/drawing/2014/main" id="{A15AC049-5303-E204-4126-26B1CCF2EAE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40014" y="-26988"/>
            <a:ext cx="6840537"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D9279E90-2696-9949-F6D9-41753C247D5B}"/>
              </a:ext>
            </a:extLst>
          </p:cNvPr>
          <p:cNvSpPr>
            <a:spLocks noGrp="1" noChangeArrowheads="1"/>
          </p:cNvSpPr>
          <p:nvPr>
            <p:ph type="title"/>
          </p:nvPr>
        </p:nvSpPr>
        <p:spPr>
          <a:xfrm>
            <a:off x="2209800" y="457200"/>
            <a:ext cx="7772400" cy="533400"/>
          </a:xfrm>
        </p:spPr>
        <p:txBody>
          <a:bodyPr>
            <a:normAutofit fontScale="90000"/>
          </a:bodyPr>
          <a:lstStyle/>
          <a:p>
            <a:pPr eaLnBrk="1" hangingPunct="1"/>
            <a:r>
              <a:rPr lang="fr-CH" altLang="fr-FR">
                <a:ea typeface="ＭＳ Ｐゴシック" panose="020B0600070205080204" pitchFamily="34" charset="-128"/>
              </a:rPr>
              <a:t>Meeresströmungen</a:t>
            </a:r>
            <a:endParaRPr lang="fr-FR" altLang="fr-FR">
              <a:ea typeface="ＭＳ Ｐゴシック" panose="020B0600070205080204" pitchFamily="34" charset="-128"/>
            </a:endParaRPr>
          </a:p>
        </p:txBody>
      </p:sp>
      <p:pic>
        <p:nvPicPr>
          <p:cNvPr id="111618" name="Picture 5">
            <a:extLst>
              <a:ext uri="{FF2B5EF4-FFF2-40B4-BE49-F238E27FC236}">
                <a16:creationId xmlns:a16="http://schemas.microsoft.com/office/drawing/2014/main" id="{D99984A5-7BF4-CDA6-F19E-486C50744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95376"/>
            <a:ext cx="91440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4AFD1094-5336-45C4-9949-77ACC7F3CFBD}"/>
              </a:ext>
            </a:extLst>
          </p:cNvPr>
          <p:cNvSpPr>
            <a:spLocks noGrp="1" noChangeArrowheads="1"/>
          </p:cNvSpPr>
          <p:nvPr>
            <p:ph type="title"/>
          </p:nvPr>
        </p:nvSpPr>
        <p:spPr>
          <a:xfrm>
            <a:off x="2209800" y="304800"/>
            <a:ext cx="7772400" cy="914400"/>
          </a:xfrm>
        </p:spPr>
        <p:txBody>
          <a:bodyPr/>
          <a:lstStyle/>
          <a:p>
            <a:pPr eaLnBrk="1" hangingPunct="1"/>
            <a:r>
              <a:rPr lang="fr-CH" altLang="fr-FR">
                <a:ea typeface="ＭＳ Ｐゴシック" panose="020B0600070205080204" pitchFamily="34" charset="-128"/>
              </a:rPr>
              <a:t>Warme und kalte Strömungen</a:t>
            </a:r>
            <a:endParaRPr lang="fr-FR" altLang="fr-FR">
              <a:ea typeface="ＭＳ Ｐゴシック" panose="020B0600070205080204" pitchFamily="34" charset="-128"/>
            </a:endParaRPr>
          </a:p>
        </p:txBody>
      </p:sp>
      <p:pic>
        <p:nvPicPr>
          <p:cNvPr id="113666" name="Picture 5" descr="Meeresströmungen (Oberflächenströmungen), Skizze">
            <a:extLst>
              <a:ext uri="{FF2B5EF4-FFF2-40B4-BE49-F238E27FC236}">
                <a16:creationId xmlns:a16="http://schemas.microsoft.com/office/drawing/2014/main" id="{20394271-6A48-DC3D-CBF8-CA66D69F9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28BFA83D-C6C7-7A82-5FCD-BFAB71A11518}"/>
              </a:ext>
            </a:extLst>
          </p:cNvPr>
          <p:cNvSpPr>
            <a:spLocks noGrp="1" noChangeArrowheads="1"/>
          </p:cNvSpPr>
          <p:nvPr>
            <p:ph type="title"/>
          </p:nvPr>
        </p:nvSpPr>
        <p:spPr>
          <a:xfrm>
            <a:off x="2209800" y="228600"/>
            <a:ext cx="7772400" cy="762000"/>
          </a:xfrm>
        </p:spPr>
        <p:txBody>
          <a:bodyPr/>
          <a:lstStyle/>
          <a:p>
            <a:pPr eaLnBrk="1" hangingPunct="1"/>
            <a:r>
              <a:rPr lang="fr-CH" altLang="fr-FR">
                <a:ea typeface="ＭＳ Ｐゴシック" panose="020B0600070205080204" pitchFamily="34" charset="-128"/>
              </a:rPr>
              <a:t>Beispiel : Golfstrom</a:t>
            </a:r>
            <a:endParaRPr lang="fr-FR" altLang="fr-FR">
              <a:ea typeface="ＭＳ Ｐゴシック" panose="020B0600070205080204" pitchFamily="34" charset="-128"/>
            </a:endParaRPr>
          </a:p>
        </p:txBody>
      </p:sp>
      <p:pic>
        <p:nvPicPr>
          <p:cNvPr id="115714" name="Picture 4" descr="0402_d03">
            <a:extLst>
              <a:ext uri="{FF2B5EF4-FFF2-40B4-BE49-F238E27FC236}">
                <a16:creationId xmlns:a16="http://schemas.microsoft.com/office/drawing/2014/main" id="{4095811D-BB55-30A4-01BC-1398353F2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8077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4EC56F7E-6EF9-0831-9C3B-A981DA6A009D}"/>
              </a:ext>
            </a:extLst>
          </p:cNvPr>
          <p:cNvSpPr>
            <a:spLocks noGrp="1" noChangeArrowheads="1"/>
          </p:cNvSpPr>
          <p:nvPr>
            <p:ph type="title"/>
          </p:nvPr>
        </p:nvSpPr>
        <p:spPr>
          <a:xfrm>
            <a:off x="2209800" y="609600"/>
            <a:ext cx="7772400" cy="914400"/>
          </a:xfrm>
        </p:spPr>
        <p:txBody>
          <a:bodyPr/>
          <a:lstStyle/>
          <a:p>
            <a:pPr eaLnBrk="1" hangingPunct="1"/>
            <a:r>
              <a:rPr lang="fr-CH" altLang="fr-FR">
                <a:ea typeface="ＭＳ Ｐゴシック" panose="020B0600070205080204" pitchFamily="34" charset="-128"/>
              </a:rPr>
              <a:t>Sonnenenergie</a:t>
            </a:r>
            <a:endParaRPr lang="fr-FR" altLang="fr-FR">
              <a:ea typeface="ＭＳ Ｐゴシック" panose="020B0600070205080204" pitchFamily="34" charset="-128"/>
            </a:endParaRPr>
          </a:p>
        </p:txBody>
      </p:sp>
      <p:pic>
        <p:nvPicPr>
          <p:cNvPr id="80898" name="Picture 4" descr="Der Strahlungshaushalt der Erde als Schema">
            <a:extLst>
              <a:ext uri="{FF2B5EF4-FFF2-40B4-BE49-F238E27FC236}">
                <a16:creationId xmlns:a16="http://schemas.microsoft.com/office/drawing/2014/main" id="{FB340416-F78E-B852-7C30-B5588186A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47800"/>
            <a:ext cx="6934200"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C0731879-81DF-693D-5138-1F7478F5F192}"/>
              </a:ext>
            </a:extLst>
          </p:cNvPr>
          <p:cNvSpPr>
            <a:spLocks noGrp="1" noChangeArrowheads="1"/>
          </p:cNvSpPr>
          <p:nvPr>
            <p:ph type="title"/>
          </p:nvPr>
        </p:nvSpPr>
        <p:spPr>
          <a:xfrm>
            <a:off x="2133600" y="304800"/>
            <a:ext cx="7772400" cy="685800"/>
          </a:xfrm>
        </p:spPr>
        <p:txBody>
          <a:bodyPr>
            <a:normAutofit fontScale="90000"/>
          </a:bodyPr>
          <a:lstStyle/>
          <a:p>
            <a:pPr eaLnBrk="1" hangingPunct="1"/>
            <a:r>
              <a:rPr lang="fr-CH" altLang="fr-FR">
                <a:ea typeface="ＭＳ Ｐゴシック" panose="020B0600070205080204" pitchFamily="34" charset="-128"/>
              </a:rPr>
              <a:t>Golfstream</a:t>
            </a:r>
            <a:endParaRPr lang="fr-FR" altLang="fr-FR">
              <a:ea typeface="ＭＳ Ｐゴシック" panose="020B0600070205080204" pitchFamily="34" charset="-128"/>
            </a:endParaRPr>
          </a:p>
        </p:txBody>
      </p:sp>
      <p:pic>
        <p:nvPicPr>
          <p:cNvPr id="117762" name="Picture 3" descr="Golfstream">
            <a:extLst>
              <a:ext uri="{FF2B5EF4-FFF2-40B4-BE49-F238E27FC236}">
                <a16:creationId xmlns:a16="http://schemas.microsoft.com/office/drawing/2014/main" id="{4DE27E82-BCE2-A653-7D4E-894C125D0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09" name="Group 10">
            <a:extLst>
              <a:ext uri="{FF2B5EF4-FFF2-40B4-BE49-F238E27FC236}">
                <a16:creationId xmlns:a16="http://schemas.microsoft.com/office/drawing/2014/main" id="{A933E1F9-E8B8-6A55-4A57-08B1C7444888}"/>
              </a:ext>
            </a:extLst>
          </p:cNvPr>
          <p:cNvGrpSpPr>
            <a:grpSpLocks/>
          </p:cNvGrpSpPr>
          <p:nvPr/>
        </p:nvGrpSpPr>
        <p:grpSpPr bwMode="auto">
          <a:xfrm>
            <a:off x="1524001" y="-228600"/>
            <a:ext cx="9142413" cy="7539038"/>
            <a:chOff x="0" y="0"/>
            <a:chExt cx="5759" cy="4749"/>
          </a:xfrm>
        </p:grpSpPr>
        <p:sp>
          <p:nvSpPr>
            <p:cNvPr id="119812" name="Rectangle 2">
              <a:extLst>
                <a:ext uri="{FF2B5EF4-FFF2-40B4-BE49-F238E27FC236}">
                  <a16:creationId xmlns:a16="http://schemas.microsoft.com/office/drawing/2014/main" id="{9B9993F2-47E3-D6AA-D487-4A1112A6E62F}"/>
                </a:ext>
              </a:extLst>
            </p:cNvPr>
            <p:cNvSpPr>
              <a:spLocks noChangeArrowheads="1"/>
            </p:cNvSpPr>
            <p:nvPr/>
          </p:nvSpPr>
          <p:spPr bwMode="auto">
            <a:xfrm>
              <a:off x="0" y="0"/>
              <a:ext cx="273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fr-FR" altLang="fr-FR" sz="2000" b="1"/>
                <a:t>Westatlantische Küste(Grönland)</a:t>
              </a:r>
              <a:endParaRPr lang="fr-FR" altLang="fr-FR" sz="2000"/>
            </a:p>
          </p:txBody>
        </p:sp>
        <p:sp>
          <p:nvSpPr>
            <p:cNvPr id="119813" name="Rectangle 3">
              <a:extLst>
                <a:ext uri="{FF2B5EF4-FFF2-40B4-BE49-F238E27FC236}">
                  <a16:creationId xmlns:a16="http://schemas.microsoft.com/office/drawing/2014/main" id="{AB0ED7D7-A21E-B993-47CB-C328FBD85955}"/>
                </a:ext>
              </a:extLst>
            </p:cNvPr>
            <p:cNvSpPr>
              <a:spLocks noChangeArrowheads="1"/>
            </p:cNvSpPr>
            <p:nvPr/>
          </p:nvSpPr>
          <p:spPr bwMode="auto">
            <a:xfrm>
              <a:off x="2730" y="0"/>
              <a:ext cx="302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fr-FR" altLang="fr-FR" sz="2000" b="1"/>
                <a:t>Ostatlantische Küste (Norwegen)</a:t>
              </a:r>
              <a:endParaRPr lang="fr-FR" altLang="fr-FR" sz="2000"/>
            </a:p>
          </p:txBody>
        </p:sp>
        <p:sp>
          <p:nvSpPr>
            <p:cNvPr id="119814" name="Rectangle 4">
              <a:extLst>
                <a:ext uri="{FF2B5EF4-FFF2-40B4-BE49-F238E27FC236}">
                  <a16:creationId xmlns:a16="http://schemas.microsoft.com/office/drawing/2014/main" id="{A13D4719-927F-1FFF-CBB2-0C1A734D67A0}"/>
                </a:ext>
              </a:extLst>
            </p:cNvPr>
            <p:cNvSpPr>
              <a:spLocks noChangeArrowheads="1"/>
            </p:cNvSpPr>
            <p:nvPr/>
          </p:nvSpPr>
          <p:spPr bwMode="auto">
            <a:xfrm>
              <a:off x="0" y="518"/>
              <a:ext cx="2730" cy="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fr-FR" altLang="fr-FR" sz="2400"/>
                <a:t>  </a:t>
              </a:r>
              <a:r>
                <a:rPr lang="fr-FR" altLang="fr-FR" sz="23600"/>
                <a:t> </a:t>
              </a:r>
              <a:r>
                <a:rPr lang="fr-FR" altLang="fr-FR" sz="2400"/>
                <a:t>                                                        </a:t>
              </a:r>
            </a:p>
          </p:txBody>
        </p:sp>
        <p:sp>
          <p:nvSpPr>
            <p:cNvPr id="119815" name="Rectangle 6">
              <a:extLst>
                <a:ext uri="{FF2B5EF4-FFF2-40B4-BE49-F238E27FC236}">
                  <a16:creationId xmlns:a16="http://schemas.microsoft.com/office/drawing/2014/main" id="{3C05CC2A-253B-76B8-9333-76A0FBE2BCA9}"/>
                </a:ext>
              </a:extLst>
            </p:cNvPr>
            <p:cNvSpPr>
              <a:spLocks noChangeArrowheads="1"/>
            </p:cNvSpPr>
            <p:nvPr/>
          </p:nvSpPr>
          <p:spPr bwMode="auto">
            <a:xfrm>
              <a:off x="2730" y="518"/>
              <a:ext cx="3029" cy="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fr-FR" altLang="fr-FR" sz="2400"/>
                <a:t>  </a:t>
              </a:r>
              <a:r>
                <a:rPr lang="fr-FR" altLang="fr-FR" sz="23700"/>
                <a:t> </a:t>
              </a:r>
              <a:r>
                <a:rPr lang="fr-FR" altLang="fr-FR" sz="2400"/>
                <a:t>                                                        </a:t>
              </a:r>
            </a:p>
          </p:txBody>
        </p:sp>
        <p:sp>
          <p:nvSpPr>
            <p:cNvPr id="119816" name="Rectangle 8">
              <a:extLst>
                <a:ext uri="{FF2B5EF4-FFF2-40B4-BE49-F238E27FC236}">
                  <a16:creationId xmlns:a16="http://schemas.microsoft.com/office/drawing/2014/main" id="{03525311-64FA-B6BD-6685-53283A2BFFA0}"/>
                </a:ext>
              </a:extLst>
            </p:cNvPr>
            <p:cNvSpPr>
              <a:spLocks noChangeArrowheads="1"/>
            </p:cNvSpPr>
            <p:nvPr/>
          </p:nvSpPr>
          <p:spPr bwMode="auto">
            <a:xfrm>
              <a:off x="0" y="3081"/>
              <a:ext cx="2730" cy="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fr-FR" altLang="fr-FR" sz="2400"/>
            </a:p>
            <a:p>
              <a:pPr lvl="1">
                <a:spcBef>
                  <a:spcPct val="0"/>
                </a:spcBef>
                <a:buFontTx/>
                <a:buChar char="•"/>
              </a:pPr>
              <a:r>
                <a:rPr lang="fr-FR" altLang="fr-FR" sz="2000"/>
                <a:t>kleine Fischersiedlungen </a:t>
              </a:r>
            </a:p>
            <a:p>
              <a:pPr lvl="1">
                <a:spcBef>
                  <a:spcPct val="0"/>
                </a:spcBef>
                <a:buFontTx/>
                <a:buChar char="•"/>
              </a:pPr>
              <a:r>
                <a:rPr lang="fr-FR" altLang="fr-FR" sz="2000"/>
                <a:t>Fjorde vereist </a:t>
              </a:r>
            </a:p>
            <a:p>
              <a:pPr lvl="1">
                <a:spcBef>
                  <a:spcPct val="0"/>
                </a:spcBef>
                <a:buFontTx/>
                <a:buChar char="•"/>
              </a:pPr>
              <a:r>
                <a:rPr lang="fr-FR" altLang="fr-FR" sz="2000"/>
                <a:t>große Eisdecke im Binnenland </a:t>
              </a:r>
            </a:p>
            <a:p>
              <a:pPr lvl="1">
                <a:spcBef>
                  <a:spcPct val="0"/>
                </a:spcBef>
                <a:buFontTx/>
                <a:buChar char="•"/>
              </a:pPr>
              <a:r>
                <a:rPr lang="fr-FR" altLang="fr-FR" sz="2000"/>
                <a:t>Moose, Flechten und Gräser</a:t>
              </a:r>
              <a:r>
                <a:rPr lang="fr-FR" altLang="fr-FR" sz="2400"/>
                <a:t> </a:t>
              </a:r>
            </a:p>
            <a:p>
              <a:pPr>
                <a:spcBef>
                  <a:spcPct val="0"/>
                </a:spcBef>
                <a:buFontTx/>
                <a:buNone/>
              </a:pPr>
              <a:endParaRPr lang="fr-FR" altLang="fr-FR" sz="2400"/>
            </a:p>
          </p:txBody>
        </p:sp>
        <p:sp>
          <p:nvSpPr>
            <p:cNvPr id="119817" name="Rectangle 9">
              <a:extLst>
                <a:ext uri="{FF2B5EF4-FFF2-40B4-BE49-F238E27FC236}">
                  <a16:creationId xmlns:a16="http://schemas.microsoft.com/office/drawing/2014/main" id="{6F52DCD3-4BD6-A038-8A40-D5C391A60844}"/>
                </a:ext>
              </a:extLst>
            </p:cNvPr>
            <p:cNvSpPr>
              <a:spLocks noChangeArrowheads="1"/>
            </p:cNvSpPr>
            <p:nvPr/>
          </p:nvSpPr>
          <p:spPr bwMode="auto">
            <a:xfrm>
              <a:off x="2730" y="3081"/>
              <a:ext cx="3029" cy="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fr-FR" altLang="fr-FR" sz="2400"/>
            </a:p>
            <a:p>
              <a:pPr lvl="1">
                <a:spcBef>
                  <a:spcPct val="0"/>
                </a:spcBef>
                <a:buFontTx/>
                <a:buChar char="•"/>
              </a:pPr>
              <a:r>
                <a:rPr lang="fr-FR" altLang="fr-FR" sz="2000"/>
                <a:t>Fjorde ganzjährig eisfrei </a:t>
              </a:r>
            </a:p>
            <a:p>
              <a:pPr lvl="1">
                <a:spcBef>
                  <a:spcPct val="0"/>
                </a:spcBef>
                <a:buFontTx/>
                <a:buChar char="•"/>
              </a:pPr>
              <a:r>
                <a:rPr lang="fr-FR" altLang="fr-FR" sz="2000"/>
                <a:t>Mischwälder </a:t>
              </a:r>
            </a:p>
            <a:p>
              <a:pPr lvl="1">
                <a:spcBef>
                  <a:spcPct val="0"/>
                </a:spcBef>
                <a:buFontTx/>
                <a:buChar char="•"/>
              </a:pPr>
              <a:r>
                <a:rPr lang="fr-FR" altLang="fr-FR" sz="2000"/>
                <a:t>Hafenstädte (Bergen, Trondheim, Narvik) </a:t>
              </a:r>
            </a:p>
            <a:p>
              <a:pPr lvl="1">
                <a:spcBef>
                  <a:spcPct val="0"/>
                </a:spcBef>
                <a:buFontTx/>
                <a:buChar char="•"/>
              </a:pPr>
              <a:r>
                <a:rPr lang="fr-FR" altLang="fr-FR" sz="2000"/>
                <a:t>Nadelwälder im Binnenland </a:t>
              </a:r>
            </a:p>
            <a:p>
              <a:pPr>
                <a:spcBef>
                  <a:spcPct val="0"/>
                </a:spcBef>
                <a:buFontTx/>
                <a:buNone/>
              </a:pPr>
              <a:endParaRPr lang="fr-FR" altLang="fr-FR" sz="2000"/>
            </a:p>
          </p:txBody>
        </p:sp>
      </p:grpSp>
      <p:pic>
        <p:nvPicPr>
          <p:cNvPr id="119810" name="Picture 5" descr="Klimadiagramm von Angmagsalik">
            <a:extLst>
              <a:ext uri="{FF2B5EF4-FFF2-40B4-BE49-F238E27FC236}">
                <a16:creationId xmlns:a16="http://schemas.microsoft.com/office/drawing/2014/main" id="{959D352B-7BFA-FBFE-713F-8F1489CF5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8201"/>
            <a:ext cx="4389438"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7" descr="Klimadiagramm von Bodoe">
            <a:extLst>
              <a:ext uri="{FF2B5EF4-FFF2-40B4-BE49-F238E27FC236}">
                <a16:creationId xmlns:a16="http://schemas.microsoft.com/office/drawing/2014/main" id="{6C12EFDC-E788-E8BD-295C-B190D3498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838200"/>
            <a:ext cx="438943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32B04476-9D67-56CA-0834-92DC91B382AA}"/>
              </a:ext>
            </a:extLst>
          </p:cNvPr>
          <p:cNvSpPr>
            <a:spLocks noGrp="1" noChangeArrowheads="1"/>
          </p:cNvSpPr>
          <p:nvPr>
            <p:ph type="title"/>
          </p:nvPr>
        </p:nvSpPr>
        <p:spPr/>
        <p:txBody>
          <a:bodyPr/>
          <a:lstStyle/>
          <a:p>
            <a:pPr eaLnBrk="1" hangingPunct="1"/>
            <a:r>
              <a:rPr lang="fr-CH" altLang="fr-FR" sz="2400" b="1">
                <a:ea typeface="ＭＳ Ｐゴシック" panose="020B0600070205080204" pitchFamily="34" charset="-128"/>
              </a:rPr>
              <a:t>Vertikalgliederung der Erdatmosphäre nach Temperatur</a:t>
            </a:r>
            <a:endParaRPr lang="fr-FR" altLang="fr-FR" sz="2400" b="1">
              <a:ea typeface="ＭＳ Ｐゴシック" panose="020B0600070205080204" pitchFamily="34" charset="-128"/>
            </a:endParaRPr>
          </a:p>
        </p:txBody>
      </p:sp>
      <p:pic>
        <p:nvPicPr>
          <p:cNvPr id="82946" name="Picture 3">
            <a:extLst>
              <a:ext uri="{FF2B5EF4-FFF2-40B4-BE49-F238E27FC236}">
                <a16:creationId xmlns:a16="http://schemas.microsoft.com/office/drawing/2014/main" id="{D26AEFAC-4ECF-0D43-FA7D-077220210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85975"/>
            <a:ext cx="9144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8" name="Rectangle 4">
            <a:extLst>
              <a:ext uri="{FF2B5EF4-FFF2-40B4-BE49-F238E27FC236}">
                <a16:creationId xmlns:a16="http://schemas.microsoft.com/office/drawing/2014/main" id="{8E9E2B74-AED6-F79C-181D-BB1650D53BEA}"/>
              </a:ext>
            </a:extLst>
          </p:cNvPr>
          <p:cNvSpPr>
            <a:spLocks noGrp="1" noChangeArrowheads="1"/>
          </p:cNvSpPr>
          <p:nvPr>
            <p:ph type="title"/>
          </p:nvPr>
        </p:nvSpPr>
        <p:spPr>
          <a:xfrm>
            <a:off x="2208213" y="1"/>
            <a:ext cx="7772400" cy="836613"/>
          </a:xfrm>
        </p:spPr>
        <p:txBody>
          <a:bodyPr/>
          <a:lstStyle/>
          <a:p>
            <a:pPr eaLnBrk="1" hangingPunct="1"/>
            <a:r>
              <a:rPr lang="fr-CH" altLang="fr-FR" sz="2800">
                <a:ea typeface="ＭＳ Ｐゴシック" panose="020B0600070205080204" pitchFamily="34" charset="-128"/>
              </a:rPr>
              <a:t>Landschaftstypen und Höhenunterschied</a:t>
            </a:r>
            <a:endParaRPr lang="fr-FR" altLang="fr-FR" sz="2800">
              <a:ea typeface="ＭＳ Ｐゴシック" panose="020B0600070205080204" pitchFamily="34" charset="-128"/>
            </a:endParaRPr>
          </a:p>
        </p:txBody>
      </p:sp>
      <p:sp>
        <p:nvSpPr>
          <p:cNvPr id="344070" name="Rectangle 6">
            <a:extLst>
              <a:ext uri="{FF2B5EF4-FFF2-40B4-BE49-F238E27FC236}">
                <a16:creationId xmlns:a16="http://schemas.microsoft.com/office/drawing/2014/main" id="{DC15512D-522F-EF80-097D-ED2EE5572BB8}"/>
              </a:ext>
            </a:extLst>
          </p:cNvPr>
          <p:cNvSpPr>
            <a:spLocks noGrp="1" noChangeArrowheads="1"/>
          </p:cNvSpPr>
          <p:nvPr>
            <p:ph type="body" sz="half" idx="2"/>
          </p:nvPr>
        </p:nvSpPr>
        <p:spPr/>
        <p:txBody>
          <a:bodyPr/>
          <a:lstStyle/>
          <a:p>
            <a:pPr eaLnBrk="1" hangingPunct="1"/>
            <a:r>
              <a:rPr lang="fr-CH" altLang="fr-FR">
                <a:ea typeface="ＭＳ Ｐゴシック" panose="020B0600070205080204" pitchFamily="34" charset="-128"/>
              </a:rPr>
              <a:t>Mit dem Höhenunterschied verändert sich die Pflanzenwelt sehr schnell.</a:t>
            </a:r>
          </a:p>
          <a:p>
            <a:pPr eaLnBrk="1" hangingPunct="1"/>
            <a:r>
              <a:rPr lang="fr-CH" altLang="fr-FR">
                <a:ea typeface="ＭＳ Ｐゴシック" panose="020B0600070205080204" pitchFamily="34" charset="-128"/>
              </a:rPr>
              <a:t>Ungefähr 700mal schneller als wenn man gegen Norden fährt.</a:t>
            </a:r>
            <a:endParaRPr lang="fr-FR" altLang="fr-FR">
              <a:ea typeface="ＭＳ Ｐゴシック" panose="020B0600070205080204" pitchFamily="34" charset="-128"/>
            </a:endParaRPr>
          </a:p>
        </p:txBody>
      </p:sp>
      <p:pic>
        <p:nvPicPr>
          <p:cNvPr id="344071" name="Picture 7" descr="coupens">
            <a:extLst>
              <a:ext uri="{FF2B5EF4-FFF2-40B4-BE49-F238E27FC236}">
                <a16:creationId xmlns:a16="http://schemas.microsoft.com/office/drawing/2014/main" id="{0D1336A4-E5B6-C5DD-A27E-D0B389ED37B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66988" y="765176"/>
            <a:ext cx="2908300" cy="6092825"/>
          </a:xfrm>
          <a:noFill/>
        </p:spPr>
      </p:pic>
      <p:sp>
        <p:nvSpPr>
          <p:cNvPr id="344073" name="AutoShape 9">
            <a:extLst>
              <a:ext uri="{FF2B5EF4-FFF2-40B4-BE49-F238E27FC236}">
                <a16:creationId xmlns:a16="http://schemas.microsoft.com/office/drawing/2014/main" id="{54D4A676-66AC-476C-0A24-1E89A4CF7289}"/>
              </a:ext>
            </a:extLst>
          </p:cNvPr>
          <p:cNvSpPr>
            <a:spLocks noChangeArrowheads="1"/>
          </p:cNvSpPr>
          <p:nvPr/>
        </p:nvSpPr>
        <p:spPr bwMode="auto">
          <a:xfrm>
            <a:off x="4727575" y="1125539"/>
            <a:ext cx="215900" cy="5337175"/>
          </a:xfrm>
          <a:prstGeom prst="upDownArrow">
            <a:avLst>
              <a:gd name="adj1" fmla="val 50000"/>
              <a:gd name="adj2" fmla="val 494412"/>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endParaRPr lang="fr-CH" altLang="fr-F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40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40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407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407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4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8" grpId="0"/>
      <p:bldP spid="344070" grpId="0" build="p"/>
      <p:bldP spid="3440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6" name="Rectangle 4">
            <a:extLst>
              <a:ext uri="{FF2B5EF4-FFF2-40B4-BE49-F238E27FC236}">
                <a16:creationId xmlns:a16="http://schemas.microsoft.com/office/drawing/2014/main" id="{EE690E96-26CC-EAA4-24FE-D935750716D8}"/>
              </a:ext>
            </a:extLst>
          </p:cNvPr>
          <p:cNvSpPr>
            <a:spLocks noGrp="1" noChangeArrowheads="1"/>
          </p:cNvSpPr>
          <p:nvPr>
            <p:ph type="title"/>
          </p:nvPr>
        </p:nvSpPr>
        <p:spPr>
          <a:xfrm>
            <a:off x="2063750" y="1"/>
            <a:ext cx="7772400" cy="981075"/>
          </a:xfrm>
        </p:spPr>
        <p:txBody>
          <a:bodyPr/>
          <a:lstStyle/>
          <a:p>
            <a:pPr eaLnBrk="1" hangingPunct="1"/>
            <a:r>
              <a:rPr lang="fr-CH" altLang="fr-FR">
                <a:ea typeface="ＭＳ Ｐゴシック" panose="020B0600070205080204" pitchFamily="34" charset="-128"/>
              </a:rPr>
              <a:t>Temperaturgradient : Definition</a:t>
            </a:r>
            <a:endParaRPr lang="fr-FR" altLang="fr-FR">
              <a:ea typeface="ＭＳ Ｐゴシック" panose="020B0600070205080204" pitchFamily="34" charset="-128"/>
            </a:endParaRPr>
          </a:p>
        </p:txBody>
      </p:sp>
      <p:sp>
        <p:nvSpPr>
          <p:cNvPr id="346117" name="Rectangle 5">
            <a:extLst>
              <a:ext uri="{FF2B5EF4-FFF2-40B4-BE49-F238E27FC236}">
                <a16:creationId xmlns:a16="http://schemas.microsoft.com/office/drawing/2014/main" id="{D501C477-18B4-0E67-65D7-48162988939D}"/>
              </a:ext>
            </a:extLst>
          </p:cNvPr>
          <p:cNvSpPr>
            <a:spLocks noGrp="1" noChangeArrowheads="1"/>
          </p:cNvSpPr>
          <p:nvPr>
            <p:ph type="body" sz="half" idx="1"/>
          </p:nvPr>
        </p:nvSpPr>
        <p:spPr>
          <a:xfrm>
            <a:off x="2279650" y="1989138"/>
            <a:ext cx="3810000" cy="4114800"/>
          </a:xfrm>
        </p:spPr>
        <p:txBody>
          <a:bodyPr/>
          <a:lstStyle/>
          <a:p>
            <a:pPr eaLnBrk="1" hangingPunct="1"/>
            <a:r>
              <a:rPr lang="fr-CH" altLang="fr-FR">
                <a:ea typeface="ＭＳ Ｐゴシック" panose="020B0600070205080204" pitchFamily="34" charset="-128"/>
              </a:rPr>
              <a:t>Temperaturgradient :</a:t>
            </a:r>
          </a:p>
          <a:p>
            <a:pPr eaLnBrk="1" hangingPunct="1">
              <a:buFontTx/>
              <a:buNone/>
            </a:pPr>
            <a:r>
              <a:rPr lang="fr-CH" altLang="fr-FR">
                <a:ea typeface="ＭＳ Ｐゴシック" panose="020B0600070205080204" pitchFamily="34" charset="-128"/>
              </a:rPr>
              <a:t>Temperaturabnahme von</a:t>
            </a:r>
          </a:p>
          <a:p>
            <a:pPr eaLnBrk="1" hangingPunct="1">
              <a:buFontTx/>
              <a:buNone/>
            </a:pPr>
            <a:r>
              <a:rPr lang="fr-CH" altLang="fr-FR">
                <a:ea typeface="ＭＳ Ｐゴシック" panose="020B0600070205080204" pitchFamily="34" charset="-128"/>
              </a:rPr>
              <a:t>Ungefähr 0.5 Grad pro </a:t>
            </a:r>
          </a:p>
          <a:p>
            <a:pPr eaLnBrk="1" hangingPunct="1">
              <a:buFontTx/>
              <a:buNone/>
            </a:pPr>
            <a:r>
              <a:rPr lang="fr-CH" altLang="fr-FR">
                <a:ea typeface="ＭＳ Ｐゴシック" panose="020B0600070205080204" pitchFamily="34" charset="-128"/>
              </a:rPr>
              <a:t>100m.</a:t>
            </a:r>
          </a:p>
          <a:p>
            <a:pPr eaLnBrk="1" hangingPunct="1">
              <a:buFontTx/>
              <a:buNone/>
            </a:pPr>
            <a:r>
              <a:rPr lang="fr-CH" altLang="fr-FR">
                <a:ea typeface="ＭＳ Ｐゴシック" panose="020B0600070205080204" pitchFamily="34" charset="-128"/>
              </a:rPr>
              <a:t>28 x 0.5° = 14°</a:t>
            </a:r>
          </a:p>
          <a:p>
            <a:pPr eaLnBrk="1" hangingPunct="1">
              <a:buFontTx/>
              <a:buNone/>
            </a:pPr>
            <a:r>
              <a:rPr lang="fr-CH" altLang="fr-FR">
                <a:ea typeface="ＭＳ Ｐゴシック" panose="020B0600070205080204" pitchFamily="34" charset="-128"/>
              </a:rPr>
              <a:t>14°-14° = 0°</a:t>
            </a:r>
          </a:p>
          <a:p>
            <a:pPr eaLnBrk="1" hangingPunct="1">
              <a:buFontTx/>
              <a:buNone/>
            </a:pPr>
            <a:endParaRPr lang="fr-CH" altLang="fr-FR">
              <a:ea typeface="ＭＳ Ｐゴシック" panose="020B0600070205080204" pitchFamily="34" charset="-128"/>
            </a:endParaRPr>
          </a:p>
        </p:txBody>
      </p:sp>
      <p:sp>
        <p:nvSpPr>
          <p:cNvPr id="87043" name="Rectangle 6">
            <a:extLst>
              <a:ext uri="{FF2B5EF4-FFF2-40B4-BE49-F238E27FC236}">
                <a16:creationId xmlns:a16="http://schemas.microsoft.com/office/drawing/2014/main" id="{A5C40A6E-18A6-7844-28B3-A2C9E98D5AC0}"/>
              </a:ext>
            </a:extLst>
          </p:cNvPr>
          <p:cNvSpPr>
            <a:spLocks noGrp="1" noChangeArrowheads="1"/>
          </p:cNvSpPr>
          <p:nvPr>
            <p:ph sz="half" idx="2"/>
          </p:nvPr>
        </p:nvSpPr>
        <p:spPr/>
        <p:txBody>
          <a:bodyPr/>
          <a:lstStyle/>
          <a:p>
            <a:pPr eaLnBrk="1" hangingPunct="1"/>
            <a:endParaRPr lang="fr-CH" altLang="fr-FR">
              <a:ea typeface="ＭＳ Ｐゴシック" panose="020B0600070205080204" pitchFamily="34" charset="-128"/>
            </a:endParaRPr>
          </a:p>
        </p:txBody>
      </p:sp>
      <p:pic>
        <p:nvPicPr>
          <p:cNvPr id="346122" name="Picture 10" descr="dorf-sommer-1">
            <a:extLst>
              <a:ext uri="{FF2B5EF4-FFF2-40B4-BE49-F238E27FC236}">
                <a16:creationId xmlns:a16="http://schemas.microsoft.com/office/drawing/2014/main" id="{E869378B-463D-3AC5-3586-FE572EA3F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908050"/>
            <a:ext cx="3967162"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23" name="Text Box 11">
            <a:extLst>
              <a:ext uri="{FF2B5EF4-FFF2-40B4-BE49-F238E27FC236}">
                <a16:creationId xmlns:a16="http://schemas.microsoft.com/office/drawing/2014/main" id="{920A1D73-53B5-95A7-A8E9-C750815DFC8C}"/>
              </a:ext>
            </a:extLst>
          </p:cNvPr>
          <p:cNvSpPr txBox="1">
            <a:spLocks noChangeArrowheads="1"/>
          </p:cNvSpPr>
          <p:nvPr/>
        </p:nvSpPr>
        <p:spPr bwMode="auto">
          <a:xfrm>
            <a:off x="6240464" y="1268413"/>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fr-CH" altLang="fr-FR" sz="2400"/>
              <a:t>4478m</a:t>
            </a:r>
            <a:endParaRPr lang="fr-FR" altLang="fr-FR" sz="2400"/>
          </a:p>
        </p:txBody>
      </p:sp>
      <p:sp>
        <p:nvSpPr>
          <p:cNvPr id="346124" name="Text Box 12">
            <a:extLst>
              <a:ext uri="{FF2B5EF4-FFF2-40B4-BE49-F238E27FC236}">
                <a16:creationId xmlns:a16="http://schemas.microsoft.com/office/drawing/2014/main" id="{68DA5805-A358-5BBD-85DA-BB6C7DDA11BF}"/>
              </a:ext>
            </a:extLst>
          </p:cNvPr>
          <p:cNvSpPr txBox="1">
            <a:spLocks noChangeArrowheads="1"/>
          </p:cNvSpPr>
          <p:nvPr/>
        </p:nvSpPr>
        <p:spPr bwMode="auto">
          <a:xfrm>
            <a:off x="6096001" y="6453189"/>
            <a:ext cx="1655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fr-CH" altLang="fr-FR" sz="2400">
                <a:solidFill>
                  <a:schemeClr val="bg1"/>
                </a:solidFill>
              </a:rPr>
              <a:t>1606 m 14°</a:t>
            </a:r>
            <a:endParaRPr lang="fr-FR" altLang="fr-FR" sz="2400">
              <a:solidFill>
                <a:schemeClr val="bg1"/>
              </a:solidFill>
            </a:endParaRPr>
          </a:p>
        </p:txBody>
      </p:sp>
      <p:sp>
        <p:nvSpPr>
          <p:cNvPr id="346125" name="AutoShape 13">
            <a:extLst>
              <a:ext uri="{FF2B5EF4-FFF2-40B4-BE49-F238E27FC236}">
                <a16:creationId xmlns:a16="http://schemas.microsoft.com/office/drawing/2014/main" id="{B73559AF-F7BA-02D0-8318-97AC2E1A55C5}"/>
              </a:ext>
            </a:extLst>
          </p:cNvPr>
          <p:cNvSpPr>
            <a:spLocks noChangeArrowheads="1"/>
          </p:cNvSpPr>
          <p:nvPr/>
        </p:nvSpPr>
        <p:spPr bwMode="auto">
          <a:xfrm>
            <a:off x="6167438" y="1557338"/>
            <a:ext cx="144462" cy="5111750"/>
          </a:xfrm>
          <a:prstGeom prst="upDownArrow">
            <a:avLst>
              <a:gd name="adj1" fmla="val 50000"/>
              <a:gd name="adj2" fmla="val 707695"/>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fr-FR" altLang="fr-FR" sz="2400"/>
          </a:p>
        </p:txBody>
      </p:sp>
      <p:sp>
        <p:nvSpPr>
          <p:cNvPr id="346126" name="Text Box 14">
            <a:extLst>
              <a:ext uri="{FF2B5EF4-FFF2-40B4-BE49-F238E27FC236}">
                <a16:creationId xmlns:a16="http://schemas.microsoft.com/office/drawing/2014/main" id="{0F82E00F-28CD-C0D8-BA0B-488769C6F58A}"/>
              </a:ext>
            </a:extLst>
          </p:cNvPr>
          <p:cNvSpPr txBox="1">
            <a:spLocks noChangeArrowheads="1"/>
          </p:cNvSpPr>
          <p:nvPr/>
        </p:nvSpPr>
        <p:spPr bwMode="auto">
          <a:xfrm>
            <a:off x="6456363" y="3716338"/>
            <a:ext cx="1295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fr-CH" altLang="fr-FR" sz="2400"/>
              <a:t>2872 m</a:t>
            </a:r>
            <a:endParaRPr lang="fr-FR" altLang="fr-FR" sz="2400"/>
          </a:p>
        </p:txBody>
      </p:sp>
      <p:sp>
        <p:nvSpPr>
          <p:cNvPr id="346127" name="Text Box 15">
            <a:extLst>
              <a:ext uri="{FF2B5EF4-FFF2-40B4-BE49-F238E27FC236}">
                <a16:creationId xmlns:a16="http://schemas.microsoft.com/office/drawing/2014/main" id="{E2AA911D-9AB6-07E5-FEC8-144E53B95FFF}"/>
              </a:ext>
            </a:extLst>
          </p:cNvPr>
          <p:cNvSpPr txBox="1">
            <a:spLocks noChangeArrowheads="1"/>
          </p:cNvSpPr>
          <p:nvPr/>
        </p:nvSpPr>
        <p:spPr bwMode="auto">
          <a:xfrm>
            <a:off x="8543925" y="1557338"/>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fr-CH" altLang="fr-FR" sz="2400"/>
              <a:t>0°</a:t>
            </a:r>
            <a:endParaRPr lang="fr-FR" altLang="fr-F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61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611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611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611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611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461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4612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4612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4612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461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46117">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6117">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461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46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6" grpId="0"/>
      <p:bldP spid="346123" grpId="0"/>
      <p:bldP spid="346124" grpId="0"/>
      <p:bldP spid="346125" grpId="0" animBg="1"/>
      <p:bldP spid="346126" grpId="0" animBg="1"/>
      <p:bldP spid="346126" grpId="1" animBg="1"/>
      <p:bldP spid="3461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2BCFF902-181A-35CB-1BA7-8141DB85F384}"/>
              </a:ext>
            </a:extLst>
          </p:cNvPr>
          <p:cNvSpPr>
            <a:spLocks noGrp="1" noChangeArrowheads="1"/>
          </p:cNvSpPr>
          <p:nvPr>
            <p:ph type="title"/>
          </p:nvPr>
        </p:nvSpPr>
        <p:spPr>
          <a:xfrm>
            <a:off x="2209800" y="609600"/>
            <a:ext cx="7772400" cy="914400"/>
          </a:xfrm>
        </p:spPr>
        <p:txBody>
          <a:bodyPr/>
          <a:lstStyle/>
          <a:p>
            <a:pPr eaLnBrk="1" hangingPunct="1"/>
            <a:r>
              <a:rPr lang="fr-CH" altLang="fr-FR">
                <a:ea typeface="ＭＳ Ｐゴシック" panose="020B0600070205080204" pitchFamily="34" charset="-128"/>
              </a:rPr>
              <a:t>Geländeform</a:t>
            </a:r>
            <a:endParaRPr lang="fr-FR" altLang="fr-FR">
              <a:ea typeface="ＭＳ Ｐゴシック" panose="020B0600070205080204" pitchFamily="34" charset="-128"/>
            </a:endParaRPr>
          </a:p>
        </p:txBody>
      </p:sp>
      <p:pic>
        <p:nvPicPr>
          <p:cNvPr id="89090" name="Picture 3" descr="Geländeform">
            <a:extLst>
              <a:ext uri="{FF2B5EF4-FFF2-40B4-BE49-F238E27FC236}">
                <a16:creationId xmlns:a16="http://schemas.microsoft.com/office/drawing/2014/main" id="{519D8B67-C01E-FC62-AB70-8867A56C4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37945862-0A61-2D6B-BD43-1FB163115C2A}"/>
              </a:ext>
            </a:extLst>
          </p:cNvPr>
          <p:cNvSpPr>
            <a:spLocks noGrp="1" noChangeArrowheads="1"/>
          </p:cNvSpPr>
          <p:nvPr>
            <p:ph type="title"/>
          </p:nvPr>
        </p:nvSpPr>
        <p:spPr>
          <a:xfrm>
            <a:off x="2209800" y="609600"/>
            <a:ext cx="7772400" cy="685800"/>
          </a:xfrm>
        </p:spPr>
        <p:txBody>
          <a:bodyPr>
            <a:normAutofit fontScale="90000"/>
          </a:bodyPr>
          <a:lstStyle/>
          <a:p>
            <a:pPr eaLnBrk="1" hangingPunct="1"/>
            <a:r>
              <a:rPr lang="fr-CH" altLang="fr-FR">
                <a:ea typeface="ＭＳ Ｐゴシック" panose="020B0600070205080204" pitchFamily="34" charset="-128"/>
              </a:rPr>
              <a:t>Temperaturen + Exposition</a:t>
            </a:r>
            <a:endParaRPr lang="fr-FR" altLang="fr-FR">
              <a:ea typeface="ＭＳ Ｐゴシック" panose="020B0600070205080204" pitchFamily="34" charset="-128"/>
            </a:endParaRPr>
          </a:p>
        </p:txBody>
      </p:sp>
      <p:pic>
        <p:nvPicPr>
          <p:cNvPr id="91138" name="Picture 3" descr="exposition">
            <a:extLst>
              <a:ext uri="{FF2B5EF4-FFF2-40B4-BE49-F238E27FC236}">
                <a16:creationId xmlns:a16="http://schemas.microsoft.com/office/drawing/2014/main" id="{E16FBEC3-0A7A-9082-D6CC-8421E97B1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43026"/>
            <a:ext cx="89154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25D23FCC-4C95-917F-2D7E-95A3B9353266}"/>
              </a:ext>
            </a:extLst>
          </p:cNvPr>
          <p:cNvSpPr>
            <a:spLocks noGrp="1" noChangeArrowheads="1"/>
          </p:cNvSpPr>
          <p:nvPr>
            <p:ph type="title"/>
          </p:nvPr>
        </p:nvSpPr>
        <p:spPr/>
        <p:txBody>
          <a:bodyPr/>
          <a:lstStyle/>
          <a:p>
            <a:pPr eaLnBrk="1" hangingPunct="1"/>
            <a:r>
              <a:rPr lang="fr-CH" altLang="fr-FR">
                <a:ea typeface="ＭＳ Ｐゴシック" panose="020B0600070205080204" pitchFamily="34" charset="-128"/>
              </a:rPr>
              <a:t>Breitengrad und Temperaturen</a:t>
            </a:r>
            <a:endParaRPr lang="fr-FR" altLang="fr-FR">
              <a:ea typeface="ＭＳ Ｐゴシック" panose="020B0600070205080204" pitchFamily="34" charset="-128"/>
            </a:endParaRPr>
          </a:p>
        </p:txBody>
      </p:sp>
      <p:pic>
        <p:nvPicPr>
          <p:cNvPr id="93186" name="Picture 4" descr="Versuch">
            <a:extLst>
              <a:ext uri="{FF2B5EF4-FFF2-40B4-BE49-F238E27FC236}">
                <a16:creationId xmlns:a16="http://schemas.microsoft.com/office/drawing/2014/main" id="{3B3C5E9E-FE6F-788A-4D6B-D4F5DAE21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2590801"/>
            <a:ext cx="6130925"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7BB2A995-A0ED-EDC1-8DF9-D7C01635F8D7}"/>
              </a:ext>
            </a:extLst>
          </p:cNvPr>
          <p:cNvSpPr>
            <a:spLocks noGrp="1" noChangeArrowheads="1"/>
          </p:cNvSpPr>
          <p:nvPr>
            <p:ph type="title"/>
          </p:nvPr>
        </p:nvSpPr>
        <p:spPr/>
        <p:txBody>
          <a:bodyPr/>
          <a:lstStyle/>
          <a:p>
            <a:pPr eaLnBrk="1" hangingPunct="1"/>
            <a:r>
              <a:rPr lang="fr-CH" altLang="fr-FR">
                <a:ea typeface="ＭＳ Ｐゴシック" panose="020B0600070205080204" pitchFamily="34" charset="-128"/>
              </a:rPr>
              <a:t>Temperaturen und Breitengrad</a:t>
            </a:r>
          </a:p>
        </p:txBody>
      </p:sp>
      <p:sp>
        <p:nvSpPr>
          <p:cNvPr id="95234" name="Rectangle 3">
            <a:extLst>
              <a:ext uri="{FF2B5EF4-FFF2-40B4-BE49-F238E27FC236}">
                <a16:creationId xmlns:a16="http://schemas.microsoft.com/office/drawing/2014/main" id="{458B26A3-CBFC-635F-6A01-FB3BF4ADB697}"/>
              </a:ext>
            </a:extLst>
          </p:cNvPr>
          <p:cNvSpPr>
            <a:spLocks noGrp="1" noChangeArrowheads="1"/>
          </p:cNvSpPr>
          <p:nvPr>
            <p:ph type="body" idx="1"/>
          </p:nvPr>
        </p:nvSpPr>
        <p:spPr/>
        <p:txBody>
          <a:bodyPr/>
          <a:lstStyle/>
          <a:p>
            <a:pPr eaLnBrk="1" hangingPunct="1">
              <a:lnSpc>
                <a:spcPct val="80000"/>
              </a:lnSpc>
              <a:buFont typeface="Symbol" pitchFamily="2" charset="2"/>
              <a:buChar char=""/>
            </a:pPr>
            <a:r>
              <a:rPr lang="de-CH" altLang="fr-FR" b="1">
                <a:ea typeface="ＭＳ Ｐゴシック" panose="020B0600070205080204" pitchFamily="34" charset="-128"/>
              </a:rPr>
              <a:t>Geographische Breite</a:t>
            </a:r>
            <a:r>
              <a:rPr lang="de-CH" altLang="fr-FR">
                <a:ea typeface="ＭＳ Ｐゴシック" panose="020B0600070205080204" pitchFamily="34" charset="-128"/>
              </a:rPr>
              <a:t>: Am Nordpol ist es kälter als bei uns in Mitteleuropa und am Äquator ist es wärmer, weil die gleiche Menge Sonnenstrahlen an den Polen eine viel größere Fläche beleuchten muss als am Äquator. Die Erwärmung ist am Äquator also höher, da der Einfallswinkel der Sonnenstrahlen recht hoch ist und so die gleiche Anzahl Strahlen am Äquator einen viel kleineren Raum erwärmen braucht als am Pol. Die geographische Breite bestimmt also die grundsätzlichen Temperaturen einer Region. </a:t>
            </a:r>
            <a:endParaRPr lang="fr-CH" altLang="fr-FR">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728</Words>
  <Application>Microsoft Macintosh PowerPoint</Application>
  <PresentationFormat>Grand écran</PresentationFormat>
  <Paragraphs>82</Paragraphs>
  <Slides>21</Slides>
  <Notes>21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Symbol</vt:lpstr>
      <vt:lpstr>Times New Roman</vt:lpstr>
      <vt:lpstr>Thème Office</vt:lpstr>
      <vt:lpstr>Temperaturen </vt:lpstr>
      <vt:lpstr>Sonnenenergie</vt:lpstr>
      <vt:lpstr>Vertikalgliederung der Erdatmosphäre nach Temperatur</vt:lpstr>
      <vt:lpstr>Landschaftstypen und Höhenunterschied</vt:lpstr>
      <vt:lpstr>Temperaturgradient : Definition</vt:lpstr>
      <vt:lpstr>Geländeform</vt:lpstr>
      <vt:lpstr>Temperaturen + Exposition</vt:lpstr>
      <vt:lpstr>Breitengrad und Temperaturen</vt:lpstr>
      <vt:lpstr>Temperaturen und Breitengrad</vt:lpstr>
      <vt:lpstr>Présentation PowerPoint</vt:lpstr>
      <vt:lpstr>Atmosphärische Zirkulation</vt:lpstr>
      <vt:lpstr>Présentation PowerPoint</vt:lpstr>
      <vt:lpstr>Dynamische Druckgebiete</vt:lpstr>
      <vt:lpstr>Présentation PowerPoint</vt:lpstr>
      <vt:lpstr>Présentation PowerPoint</vt:lpstr>
      <vt:lpstr>Présentation PowerPoint</vt:lpstr>
      <vt:lpstr>Meeresströmungen</vt:lpstr>
      <vt:lpstr>Warme und kalte Strömungen</vt:lpstr>
      <vt:lpstr>Beispiel : Golfstrom</vt:lpstr>
      <vt:lpstr>Golfstream</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Fournier</dc:creator>
  <cp:lastModifiedBy>Nicolas Fournier</cp:lastModifiedBy>
  <cp:revision>2</cp:revision>
  <dcterms:created xsi:type="dcterms:W3CDTF">2023-03-20T13:08:12Z</dcterms:created>
  <dcterms:modified xsi:type="dcterms:W3CDTF">2023-03-20T13:10:35Z</dcterms:modified>
</cp:coreProperties>
</file>