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6" r:id="rId2"/>
    <p:sldId id="297" r:id="rId3"/>
    <p:sldId id="291" r:id="rId4"/>
    <p:sldId id="294" r:id="rId5"/>
    <p:sldId id="292" r:id="rId6"/>
    <p:sldId id="334" r:id="rId7"/>
    <p:sldId id="293" r:id="rId8"/>
    <p:sldId id="31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D32AD-5DAB-B04E-BD09-C39FC5F5193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41D4-3541-DF4A-AA6D-5C9721ECE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8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101FFB00-1594-D97B-5CDA-D2CC41512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E51255-EA62-1D40-B323-6711DE4D98D1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779D8F8-986F-848D-7E15-0A93E8CB82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CE5BA9E-5BB8-C3AC-2A82-31E3EE231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A22F81F4-0CBC-B8BC-7091-D9C5AF186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DF0F01-A13C-2444-8E61-64F45319D9FF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AAAE113-981F-4B5E-A803-EB691916CD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9BA0297-FE63-C227-FA29-F10BF9C5F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4126F696-5C66-E1C1-0C03-00D2FAE76C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51F27FA-DE6B-EF45-8B27-3768F4C223A7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EDF5C16B-60ED-D505-5EA9-C8AE070A42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7114A8E-2CCF-2E18-7624-0E28AEDB9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7BECB4A8-B309-F4DB-6431-B95B20935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44EEA1-10CE-EA49-BF1E-865110F84BDA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9CEB2A4-5AF7-E7FE-D6AD-5583E56D0F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CE1D24D-58DA-89AE-118C-F1593E7A8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D77934F8-C053-186C-5DAD-69E0FFC98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11F60D-C00F-6147-AB97-24A939E2BA4A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14FF7A39-6474-679A-1F3B-234E12607C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9FC4B94-8B0C-AAF4-9EA4-8AFA037AE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1BEBD09F-9615-88F5-EB72-5ABBCBC01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2B88BCB-3483-D744-9F65-0BDD24C4127F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71ECEB90-9C5D-DEF6-49A0-C91A810EEE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F986AF7-1ADC-9522-F70B-5C7F440D0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C38D70AD-4E89-82BD-5FB3-8FFD15015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B921AF-7119-9448-98EB-A7F2CD1C8C0E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D1E69DA6-3F4B-98F3-BFE2-74B50E2F0F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2B90F8F-6055-FFD1-7BE9-4DA58F3E9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fr-FR" sz="1800">
                <a:latin typeface="Arial" panose="020B0604020202020204" pitchFamily="34" charset="0"/>
                <a:ea typeface="ＭＳ Ｐゴシック" panose="020B0600070205080204" pitchFamily="34" charset="-128"/>
              </a:rPr>
              <a:t>Unsere Erdoberfläche ist mit 71% Wasser bedeckt. Von dieser gewaltigen Menge sind 97% Salzwasser und nur 3% Süßwasser. Ca. 66% der Süßwassermenge sind als Eis im Polarkreis und im Hochgebirge gebunden. Rund 17% befinden sich im Grundwasser und in der Bodenfeuchte. Weniger als 0,35% der Süßwasserreserven fließen in Flüssen und Seen, 8% befinden sich in der Luft als Wolken, Nebel, Regen, Hagel, Schnee und als Luftfeuchtigkeit. Die restlichen 8%, nur 0,3% der gesamten Wassermenge auf der Erde stehen für Menschen, Tiere und Pflanzen als erreichbares Trinkwasser zur Verfügung.</a:t>
            </a:r>
          </a:p>
          <a:p>
            <a:pPr eaLnBrk="1" hangingPunct="1"/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9EA1C0EE-EA4C-0AB9-D558-6962B1D2A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3CA76C-20D1-7345-936B-08F070263842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25A6067-AD2A-6392-A100-543DF48FD5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5E94D4A-F6B5-4492-E109-28DFEF754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0EFF1-2C92-AB85-C2B1-3B40FE58A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D415C4-E598-E490-C738-CF13424A0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CD497-7247-3374-D280-36E86440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F85AA6-A11B-9231-FC29-1C11E2F1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6E0D1C-4622-1339-3F43-F4ECF839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17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CBC0D-D3DA-FE8E-0780-2F94D97F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E8F119-A2AC-8607-DB2B-C913FA204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2C59AC-460B-6E8C-B221-0C625441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29760-E476-DB8B-B1E9-BD7E84C0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93ABAF-7802-C5A7-2EA4-E543005D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02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D8FEBC6-F291-7EC8-87B9-8284768D4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883D6A-96D4-517A-F020-2A382C0CB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C9B8DB-900C-E03F-A39B-BC7273F2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72AE2D-0C65-D06A-E2F6-109D503F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67B795-2B4F-C708-2D07-BDB470FF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5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EAE60-EDF2-23B3-E7EB-7692309ED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84F4-5F8F-4EF1-82FB-D5545D994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AFA8A3-F18A-89B7-035E-B32BCCB87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9C06-64C6-AA4E-8FAE-4618DA7D987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469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B7886-DBFC-60D2-15B7-65731D31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C62D4B-A7B9-15CE-1A30-23650F57D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9A1585-E3F7-8A5C-C4D6-F6C01CEA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84AC96-6087-F423-78C7-8CDDD7D2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CAB07-BC34-23AA-CBA6-10D812BE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92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7D1D76-C00D-94AA-27D3-8EB01FDC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25CCF8-35E1-E471-E45E-A60ABD8C5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DD87B6-C0D8-6093-E820-7C899428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0744C6-277F-503E-502B-AA4EE997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6D4813-014E-50CE-E360-4D75F997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09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F6A5C-DB3E-35B4-B4D9-19C0F88F6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43D48-3DF2-8EAB-923E-D581DF226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6EBA03-B704-323B-7A0C-E8347E2FE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DB43DB-81FD-26EE-92AD-BB233964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A433F2-0791-F77E-5932-3901274A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FC840F-AF80-1B99-5B3C-309EE99E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00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6ACCB-9C20-1B88-1F2E-11F0FAB6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230AED-D555-5C8D-F55E-BE70AE684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0FECF5-695C-76A2-C47F-CA9F52211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4F1DFF-DFC2-4EB8-300B-0EAF98ED3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9EC353-0457-D600-0A12-E571547A2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2F85F0F-3169-5494-E1E6-7D20B9A9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17D65F-996F-BEB3-4CE9-5264D5B8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D3B19F-2C62-8D16-4425-BB83EFFD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77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00ECB-8365-9400-68D1-0607D265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B742EE-D14F-135E-0681-C10FA84A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238B6A-6E96-B2CC-F0A3-8AE67D51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2BF118-B48B-FBB5-E742-21B5AF95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55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1F4909-8D1E-A2EA-2FDF-E8A9EF1B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D53800-7115-94AF-D56B-FAB82691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75F635-6391-25FD-F1B6-09D2A5D0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80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4C9B3-DEAE-AF17-E2F2-90DD332A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5E4411-A70C-7B7A-555F-872F63E6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662162-B4AF-EB58-C839-17B201A35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E6AFE4-71A8-E08F-54E6-524C4182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AD038-112B-2EDB-ABD8-C782C209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B501C-816E-00AD-9624-AC426F3D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87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04C62F-A418-9854-AF4D-5040EBAC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C63AC6-7E95-5275-2DED-CA3B2123A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16A0FE-5095-1A8F-7DA8-1AB425376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007D86-049F-6B0D-22B8-5D73580C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57F3E6-0ABB-F917-FCF4-4478D233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4804F3-522E-78D7-E997-85954312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5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DC7EB5A-8126-8BFE-5E4F-F41415C6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8F2700-7399-A24E-C619-7940E855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62EA0-BE76-61F6-61FE-3B2C8D1E6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7BFA-332B-F949-879C-69A76174DA27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D07255-294E-49AD-1D2F-D0FA1FA14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2D01D7-C6EE-6233-06E3-9B44F1802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D2A6-CC1E-374C-9DF2-02B64FAE0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95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8035DF33-71F6-02F6-D698-9C93AA543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2353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1442" name="AutoShape 4" descr="b00003s">
            <a:extLst>
              <a:ext uri="{FF2B5EF4-FFF2-40B4-BE49-F238E27FC236}">
                <a16:creationId xmlns:a16="http://schemas.microsoft.com/office/drawing/2014/main" id="{336AED3F-E9D4-AB88-20DB-107F7ABF39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8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61443" name="Picture 5" descr="b00003b">
            <a:extLst>
              <a:ext uri="{FF2B5EF4-FFF2-40B4-BE49-F238E27FC236}">
                <a16:creationId xmlns:a16="http://schemas.microsoft.com/office/drawing/2014/main" id="{B6C9A4E8-0A72-1E2F-B5C1-BC64DD352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6">
            <a:extLst>
              <a:ext uri="{FF2B5EF4-FFF2-40B4-BE49-F238E27FC236}">
                <a16:creationId xmlns:a16="http://schemas.microsoft.com/office/drawing/2014/main" id="{56DCB22D-2A03-8F77-DCD2-4ECA71723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8640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2800">
                <a:solidFill>
                  <a:srgbClr val="FFFF66"/>
                </a:solidFill>
                <a:latin typeface="Arial" panose="020B0604020202020204" pitchFamily="34" charset="0"/>
              </a:rPr>
              <a:t>Wasser</a:t>
            </a:r>
            <a:endParaRPr lang="fr-FR" altLang="fr-FR" sz="2800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702373A6-2DEE-1D03-7AB4-497CECE7C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fr-FR">
                <a:ea typeface="ＭＳ Ｐゴシック" panose="020B0600070205080204" pitchFamily="34" charset="-128"/>
              </a:rPr>
              <a:t>Wasser H2O</a:t>
            </a: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63490" name="Rectangle 4">
            <a:extLst>
              <a:ext uri="{FF2B5EF4-FFF2-40B4-BE49-F238E27FC236}">
                <a16:creationId xmlns:a16="http://schemas.microsoft.com/office/drawing/2014/main" id="{9546DA5B-9CFD-D801-914B-F16F12A8137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fr-FR" altLang="fr-FR" sz="2400">
                <a:latin typeface="Arial" panose="020B0604020202020204" pitchFamily="34" charset="0"/>
                <a:ea typeface="ＭＳ Ｐゴシック" panose="020B0600070205080204" pitchFamily="34" charset="-128"/>
              </a:rPr>
              <a:t>Wasser ist der Stoff aus dem das Leben ist. </a:t>
            </a:r>
            <a:br>
              <a:rPr lang="fr-FR" altLang="fr-FR" sz="24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fr-FR" altLang="fr-FR" sz="2400">
                <a:latin typeface="Arial" panose="020B0604020202020204" pitchFamily="34" charset="0"/>
                <a:ea typeface="ＭＳ Ｐゴシック" panose="020B0600070205080204" pitchFamily="34" charset="-128"/>
              </a:rPr>
              <a:t>Ohne Wasser kein Leben.</a:t>
            </a:r>
            <a:endParaRPr lang="fr-CH" altLang="fr-F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Chemisch betrachtet ist Wasser jedoch nur eine Verbindung von zwei Wasserstoffatomen und einem Sauerstoffatom. </a:t>
            </a:r>
          </a:p>
        </p:txBody>
      </p:sp>
      <p:pic>
        <p:nvPicPr>
          <p:cNvPr id="63491" name="Picture 7" descr="h2o">
            <a:extLst>
              <a:ext uri="{FF2B5EF4-FFF2-40B4-BE49-F238E27FC236}">
                <a16:creationId xmlns:a16="http://schemas.microsoft.com/office/drawing/2014/main" id="{F9337D42-1903-36DA-BEC6-F0665D526B01}"/>
              </a:ext>
            </a:extLst>
          </p:cNvPr>
          <p:cNvPicPr>
            <a:picLocks noChangeAspect="1" noChangeArrowheads="1" noCrop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609850"/>
            <a:ext cx="3810000" cy="28575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1789030A-E56A-4EA7-8D25-A652A2584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fr-FR">
                <a:ea typeface="ＭＳ Ｐゴシック" panose="020B0600070205080204" pitchFamily="34" charset="-128"/>
              </a:rPr>
              <a:t>Der Wasserkreislauf</a:t>
            </a: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91F6E14E-C4D8-7D13-EF5F-99EDCC859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95250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fr-FR" sz="1800" b="1">
                <a:latin typeface="Arial" panose="020B0604020202020204" pitchFamily="34" charset="0"/>
              </a:rPr>
              <a:t>Wasserkreislauf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 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Natürliche Bewegung des Wassers auf der Erde zwischen Ozeanen, Atmosphäre und Festland.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 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Erwärmte Luft nimmt bis zu einem gewissen Grad durch Verdunstung entstandenen Wasserdampf auf. 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 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Bei Abkühlung gibt die Luft Wasser ab, das unter Wolkenbildung kondensiert oder sublimiert. Weitere Abkühlung führt zum Niederschlag.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 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Das Niederschlagswasser fließt ab oder versickert. 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 </a:t>
            </a:r>
            <a:endParaRPr lang="fr-FR" altLang="fr-F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fr-FR" sz="1800">
                <a:latin typeface="Arial" panose="020B0604020202020204" pitchFamily="34" charset="0"/>
              </a:rPr>
              <a:t>Treibende Kraft für Wasserdampfbildung und -transport ist die Sonnenenergie.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106A9871-9A00-044F-BCCE-177CBA9FA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6686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67586" name="Picture 4" descr="kreislauf">
            <a:extLst>
              <a:ext uri="{FF2B5EF4-FFF2-40B4-BE49-F238E27FC236}">
                <a16:creationId xmlns:a16="http://schemas.microsoft.com/office/drawing/2014/main" id="{EF150F9B-941A-8A7A-EA49-4980B42D6B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701"/>
            <a:ext cx="9144000" cy="679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>
            <a:extLst>
              <a:ext uri="{FF2B5EF4-FFF2-40B4-BE49-F238E27FC236}">
                <a16:creationId xmlns:a16="http://schemas.microsoft.com/office/drawing/2014/main" id="{9AB37FA4-B122-DEC0-B0C2-BAEA483F2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0480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3" descr="wasserkreislauf00">
            <a:extLst>
              <a:ext uri="{FF2B5EF4-FFF2-40B4-BE49-F238E27FC236}">
                <a16:creationId xmlns:a16="http://schemas.microsoft.com/office/drawing/2014/main" id="{363E040A-A0DB-9CB3-331C-7D49DC18E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07CF31A-3AFD-6D1D-A838-335CA36E5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1"/>
            <a:ext cx="9144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fr-FR" sz="1800">
              <a:latin typeface="Arial" panose="020B0604020202020204" pitchFamily="34" charset="0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4568BC6-B39E-BFF4-A6B4-7B8C9B1C6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24225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1039389-49DA-65D6-5EFC-75AB93239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2353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A243A7F6-2CC6-A7B9-E239-78302B28A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2353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5178250D-9773-0D08-B3CD-66C4C5855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2353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64527" name="Picture 15" descr="b00006s">
            <a:extLst>
              <a:ext uri="{FF2B5EF4-FFF2-40B4-BE49-F238E27FC236}">
                <a16:creationId xmlns:a16="http://schemas.microsoft.com/office/drawing/2014/main" id="{2686D20C-8960-7F06-A1B5-916AE3DCD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284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8" name="Rectangle 16">
            <a:extLst>
              <a:ext uri="{FF2B5EF4-FFF2-40B4-BE49-F238E27FC236}">
                <a16:creationId xmlns:a16="http://schemas.microsoft.com/office/drawing/2014/main" id="{CD7FBAE2-F017-4411-32C5-0146DC03F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2353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64531" name="Picture 19" descr="b00003s">
            <a:extLst>
              <a:ext uri="{FF2B5EF4-FFF2-40B4-BE49-F238E27FC236}">
                <a16:creationId xmlns:a16="http://schemas.microsoft.com/office/drawing/2014/main" id="{0BCE8437-B93B-B386-DC37-8F2D214EA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284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2" name="Rectangle 20">
            <a:extLst>
              <a:ext uri="{FF2B5EF4-FFF2-40B4-BE49-F238E27FC236}">
                <a16:creationId xmlns:a16="http://schemas.microsoft.com/office/drawing/2014/main" id="{1AA84BA0-CCEA-055C-8944-792B3A0D4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0"/>
            <a:ext cx="419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4534" name="Rectangle 22">
            <a:extLst>
              <a:ext uri="{FF2B5EF4-FFF2-40B4-BE49-F238E27FC236}">
                <a16:creationId xmlns:a16="http://schemas.microsoft.com/office/drawing/2014/main" id="{443CB7EE-FD78-64D3-3534-82809AB30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572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64535" name="Text Box 23">
            <a:extLst>
              <a:ext uri="{FF2B5EF4-FFF2-40B4-BE49-F238E27FC236}">
                <a16:creationId xmlns:a16="http://schemas.microsoft.com/office/drawing/2014/main" id="{61D91E20-DE3D-BEE4-C4E2-DD2D3C437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06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2400"/>
              <a:t>71% Wasser</a:t>
            </a:r>
            <a:endParaRPr lang="fr-FR" altLang="fr-FR" sz="2400"/>
          </a:p>
        </p:txBody>
      </p:sp>
      <p:sp>
        <p:nvSpPr>
          <p:cNvPr id="64536" name="Text Box 24">
            <a:extLst>
              <a:ext uri="{FF2B5EF4-FFF2-40B4-BE49-F238E27FC236}">
                <a16:creationId xmlns:a16="http://schemas.microsoft.com/office/drawing/2014/main" id="{C4712266-88AC-E571-0742-8FE6BCD3A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914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2400"/>
              <a:t>29% Land</a:t>
            </a:r>
            <a:endParaRPr lang="fr-FR" altLang="fr-FR" sz="2400"/>
          </a:p>
        </p:txBody>
      </p:sp>
      <p:sp>
        <p:nvSpPr>
          <p:cNvPr id="64537" name="Line 25">
            <a:extLst>
              <a:ext uri="{FF2B5EF4-FFF2-40B4-BE49-F238E27FC236}">
                <a16:creationId xmlns:a16="http://schemas.microsoft.com/office/drawing/2014/main" id="{F26344E0-E1A7-6574-DE38-812D6953C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6764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538" name="Line 26">
            <a:extLst>
              <a:ext uri="{FF2B5EF4-FFF2-40B4-BE49-F238E27FC236}">
                <a16:creationId xmlns:a16="http://schemas.microsoft.com/office/drawing/2014/main" id="{BC7C00DE-630E-CB09-C11D-4C1970BDE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76400"/>
            <a:ext cx="3962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540" name="Text Box 28">
            <a:extLst>
              <a:ext uri="{FF2B5EF4-FFF2-40B4-BE49-F238E27FC236}">
                <a16:creationId xmlns:a16="http://schemas.microsoft.com/office/drawing/2014/main" id="{DB964452-EC7C-2FFE-2A78-B1D36274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81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2400"/>
              <a:t>97% Salzwasser</a:t>
            </a:r>
            <a:endParaRPr lang="fr-FR" altLang="fr-FR" sz="2400"/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BD9B74A7-23E0-2012-C692-1E0B5BBE0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2400"/>
              <a:t>3% Süsswasser</a:t>
            </a:r>
            <a:endParaRPr lang="fr-FR" altLang="fr-F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nimBg="1"/>
      <p:bldP spid="64518" grpId="0" animBg="1"/>
      <p:bldP spid="64521" grpId="0" animBg="1"/>
      <p:bldP spid="64524" grpId="0" animBg="1"/>
      <p:bldP spid="64528" grpId="0" animBg="1"/>
      <p:bldP spid="64532" grpId="0" animBg="1"/>
      <p:bldP spid="64534" grpId="0" animBg="1"/>
      <p:bldP spid="64535" grpId="0" autoUpdateAnimBg="0"/>
      <p:bldP spid="64536" grpId="0" autoUpdateAnimBg="0"/>
      <p:bldP spid="64540" grpId="0" autoUpdateAnimBg="0"/>
      <p:bldP spid="645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415C00AE-4E17-121C-4DB2-BB8185A9D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</p:spPr>
        <p:txBody>
          <a:bodyPr/>
          <a:lstStyle/>
          <a:p>
            <a:pPr eaLnBrk="1" hangingPunct="1"/>
            <a:r>
              <a:rPr lang="fr-CH" altLang="fr-FR">
                <a:ea typeface="ＭＳ Ｐゴシック" panose="020B0600070205080204" pitchFamily="34" charset="-128"/>
              </a:rPr>
              <a:t>Wasser und Landfläche</a:t>
            </a:r>
            <a:endParaRPr lang="fr-FR" altLang="fr-FR">
              <a:ea typeface="ＭＳ Ｐゴシック" panose="020B0600070205080204" pitchFamily="34" charset="-128"/>
            </a:endParaRPr>
          </a:p>
        </p:txBody>
      </p:sp>
      <p:pic>
        <p:nvPicPr>
          <p:cNvPr id="75778" name="Picture 3" descr="mer-terre">
            <a:extLst>
              <a:ext uri="{FF2B5EF4-FFF2-40B4-BE49-F238E27FC236}">
                <a16:creationId xmlns:a16="http://schemas.microsoft.com/office/drawing/2014/main" id="{62174639-3CE9-90C5-A39E-14908D18B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371600"/>
            <a:ext cx="47291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Grand écran</PresentationFormat>
  <Paragraphs>30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Wasser H2O</vt:lpstr>
      <vt:lpstr>Der Wasserkreislauf</vt:lpstr>
      <vt:lpstr>Présentation PowerPoint</vt:lpstr>
      <vt:lpstr>Présentation PowerPoint</vt:lpstr>
      <vt:lpstr>Présentation PowerPoint</vt:lpstr>
      <vt:lpstr>Présentation PowerPoint</vt:lpstr>
      <vt:lpstr>Wasser und Landfläche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Fournier</dc:creator>
  <cp:lastModifiedBy>Nicolas Fournier</cp:lastModifiedBy>
  <cp:revision>1</cp:revision>
  <dcterms:created xsi:type="dcterms:W3CDTF">2023-02-17T14:04:05Z</dcterms:created>
  <dcterms:modified xsi:type="dcterms:W3CDTF">2023-02-17T14:05:00Z</dcterms:modified>
</cp:coreProperties>
</file>